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0" r:id="rId3"/>
    <p:sldId id="312" r:id="rId4"/>
    <p:sldId id="257" r:id="rId5"/>
    <p:sldId id="277" r:id="rId6"/>
    <p:sldId id="276" r:id="rId7"/>
    <p:sldId id="319" r:id="rId8"/>
    <p:sldId id="271" r:id="rId9"/>
    <p:sldId id="320" r:id="rId10"/>
    <p:sldId id="318" r:id="rId11"/>
    <p:sldId id="259" r:id="rId12"/>
    <p:sldId id="258" r:id="rId13"/>
    <p:sldId id="262" r:id="rId14"/>
    <p:sldId id="275" r:id="rId15"/>
    <p:sldId id="269" r:id="rId16"/>
    <p:sldId id="278" r:id="rId17"/>
    <p:sldId id="274" r:id="rId18"/>
    <p:sldId id="315" r:id="rId19"/>
    <p:sldId id="316" r:id="rId20"/>
    <p:sldId id="284" r:id="rId21"/>
    <p:sldId id="304" r:id="rId22"/>
    <p:sldId id="303" r:id="rId23"/>
    <p:sldId id="306" r:id="rId24"/>
    <p:sldId id="309" r:id="rId25"/>
    <p:sldId id="307" r:id="rId26"/>
    <p:sldId id="317" r:id="rId27"/>
    <p:sldId id="311" r:id="rId28"/>
    <p:sldId id="298" r:id="rId29"/>
    <p:sldId id="310" r:id="rId30"/>
    <p:sldId id="300" r:id="rId31"/>
    <p:sldId id="295" r:id="rId32"/>
    <p:sldId id="301" r:id="rId33"/>
    <p:sldId id="313" r:id="rId34"/>
    <p:sldId id="288" r:id="rId35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6B6B6B"/>
    <a:srgbClr val="97B953"/>
    <a:srgbClr val="9F092D"/>
    <a:srgbClr val="F9AD6F"/>
    <a:srgbClr val="4D4D4D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 showGuides="1">
      <p:cViewPr varScale="1">
        <p:scale>
          <a:sx n="71" d="100"/>
          <a:sy n="71" d="100"/>
        </p:scale>
        <p:origin x="811" y="43"/>
      </p:cViewPr>
      <p:guideLst>
        <p:guide orient="horz" pos="192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1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411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r">
              <a:defRPr sz="1200"/>
            </a:lvl1pPr>
          </a:lstStyle>
          <a:p>
            <a:fld id="{FB6166E3-A575-48F3-B482-2359514F61E2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146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6" rIns="91294" bIns="4564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294" tIns="45646" rIns="91294" bIns="4564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r">
              <a:defRPr sz="1200"/>
            </a:lvl1pPr>
          </a:lstStyle>
          <a:p>
            <a:fld id="{10665B0C-4BBD-48DE-B2D9-60F968565F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87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1463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5B0C-4BBD-48DE-B2D9-60F968565F4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020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5B0C-4BBD-48DE-B2D9-60F968565F4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84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7963" y="723900"/>
            <a:ext cx="6435725" cy="36195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5B0C-4BBD-48DE-B2D9-60F968565F4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168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1463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5B0C-4BBD-48DE-B2D9-60F968565F4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099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1463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5B0C-4BBD-48DE-B2D9-60F968565F4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099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1463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5B0C-4BBD-48DE-B2D9-60F968565F4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099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7963" y="725488"/>
            <a:ext cx="6443662" cy="36242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5B0C-4BBD-48DE-B2D9-60F968565F4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242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1463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5B0C-4BBD-48DE-B2D9-60F968565F4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632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1463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5B0C-4BBD-48DE-B2D9-60F968565F4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238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7963" y="723900"/>
            <a:ext cx="6435725" cy="36195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5B0C-4BBD-48DE-B2D9-60F968565F4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07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1F3-EA2F-4977-A203-76520683ACE0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58F7-2174-4BE3-899B-110F13C2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23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1F3-EA2F-4977-A203-76520683ACE0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58F7-2174-4BE3-899B-110F13C2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44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1F3-EA2F-4977-A203-76520683ACE0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58F7-2174-4BE3-899B-110F13C2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6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1F3-EA2F-4977-A203-76520683ACE0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58F7-2174-4BE3-899B-110F13C2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81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1F3-EA2F-4977-A203-76520683ACE0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58F7-2174-4BE3-899B-110F13C2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49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1F3-EA2F-4977-A203-76520683ACE0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58F7-2174-4BE3-899B-110F13C2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96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1F3-EA2F-4977-A203-76520683ACE0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58F7-2174-4BE3-899B-110F13C2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51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1F3-EA2F-4977-A203-76520683ACE0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58F7-2174-4BE3-899B-110F13C2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26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1F3-EA2F-4977-A203-76520683ACE0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58F7-2174-4BE3-899B-110F13C2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88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1F3-EA2F-4977-A203-76520683ACE0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58F7-2174-4BE3-899B-110F13C2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12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B1F3-EA2F-4977-A203-76520683ACE0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58F7-2174-4BE3-899B-110F13C2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89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B1F3-EA2F-4977-A203-76520683ACE0}" type="datetimeFigureOut">
              <a:rPr lang="ru-RU" smtClean="0"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C58F7-2174-4BE3-899B-110F13C2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58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microsoft.com/office/2007/relationships/hdphoto" Target="../media/hdphoto8.wdp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1.png"/><Relationship Id="rId5" Type="http://schemas.openxmlformats.org/officeDocument/2006/relationships/image" Target="../media/image46.png"/><Relationship Id="rId10" Type="http://schemas.openxmlformats.org/officeDocument/2006/relationships/image" Target="../media/image51.jpeg"/><Relationship Id="rId4" Type="http://schemas.openxmlformats.org/officeDocument/2006/relationships/image" Target="../media/image45.png"/><Relationship Id="rId9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58.png"/><Relationship Id="rId4" Type="http://schemas.microsoft.com/office/2007/relationships/hdphoto" Target="../media/hdphoto9.wdp"/><Relationship Id="rId9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10.emf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10" Type="http://schemas.openxmlformats.org/officeDocument/2006/relationships/image" Target="../media/image10.emf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7" Type="http://schemas.openxmlformats.org/officeDocument/2006/relationships/image" Target="../media/image1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Relationship Id="rId9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Relationship Id="rId9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2.jpeg"/><Relationship Id="rId7" Type="http://schemas.openxmlformats.org/officeDocument/2006/relationships/image" Target="../media/image1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7" Type="http://schemas.openxmlformats.org/officeDocument/2006/relationships/image" Target="../media/image1.pn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12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microsoft.com/office/2007/relationships/hdphoto" Target="../media/hdphoto3.wdp"/><Relationship Id="rId4" Type="http://schemas.openxmlformats.org/officeDocument/2006/relationships/image" Target="../media/image17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0.jpeg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1.png"/><Relationship Id="rId5" Type="http://schemas.microsoft.com/office/2007/relationships/hdphoto" Target="../media/hdphoto6.wdp"/><Relationship Id="rId10" Type="http://schemas.openxmlformats.org/officeDocument/2006/relationships/image" Target="../media/image31.jpeg"/><Relationship Id="rId4" Type="http://schemas.openxmlformats.org/officeDocument/2006/relationships/image" Target="../media/image26.pn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2283718"/>
            <a:ext cx="67476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A0000"/>
                </a:solidFill>
                <a:latin typeface="Arial Narrow" pitchFamily="34" charset="0"/>
              </a:rPr>
              <a:t>ВСЕРОССИЙСКОЕ</a:t>
            </a:r>
            <a:r>
              <a:rPr lang="ru-RU" sz="2800" b="1" dirty="0">
                <a:solidFill>
                  <a:srgbClr val="9A0000"/>
                </a:solidFill>
                <a:latin typeface="Arial Narrow" pitchFamily="34" charset="0"/>
              </a:rPr>
              <a:t> </a:t>
            </a:r>
            <a:endParaRPr lang="ru-RU" sz="2800" b="1" dirty="0" smtClean="0">
              <a:solidFill>
                <a:srgbClr val="9A0000"/>
              </a:solidFill>
              <a:latin typeface="Arial Narrow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9A0000"/>
                </a:solidFill>
                <a:latin typeface="Arial Narrow" pitchFamily="34" charset="0"/>
              </a:rPr>
              <a:t>ВОЕННО-ПАТРИОТИЧЕСКОЕ ДВИЖЕНИЕ «ЮНАРМИЯ»</a:t>
            </a:r>
            <a:endParaRPr lang="ru-RU" sz="28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195486"/>
            <a:ext cx="6740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9A0000"/>
                </a:solidFill>
              </a:rPr>
              <a:t>МИНИСТЕРСТВО ОБОРОНЫ РОССИЙСКОЙ ФЕДЕРАЦИИ</a:t>
            </a:r>
            <a:endParaRPr lang="ru-RU" b="1" dirty="0">
              <a:solidFill>
                <a:srgbClr val="9A0000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411080">
            <a:off x="5291358" y="4079954"/>
            <a:ext cx="5693628" cy="114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51920" y="734382"/>
            <a:ext cx="49121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9A0000"/>
                </a:solidFill>
                <a:latin typeface="Arial Narrow" pitchFamily="34" charset="0"/>
              </a:rPr>
              <a:t>      </a:t>
            </a:r>
            <a:r>
              <a:rPr lang="ru-RU" sz="1600" b="1" i="1" dirty="0" smtClean="0">
                <a:solidFill>
                  <a:srgbClr val="FF0000"/>
                </a:solidFill>
                <a:latin typeface="Arial Narrow" pitchFamily="34" charset="0"/>
              </a:rPr>
              <a:t>«У нас нет и не может быть никакой другой объединяющей идеи, кроме патриотизма»</a:t>
            </a:r>
          </a:p>
          <a:p>
            <a:pPr algn="ctr"/>
            <a:endParaRPr lang="ru-RU" sz="1200" b="1" i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algn="r"/>
            <a:r>
              <a:rPr lang="ru-RU" sz="1600" b="1" i="1" dirty="0" smtClean="0">
                <a:solidFill>
                  <a:srgbClr val="FF0000"/>
                </a:solidFill>
                <a:latin typeface="Arial Narrow" pitchFamily="34" charset="0"/>
              </a:rPr>
              <a:t>Президент Российской Федерации </a:t>
            </a:r>
          </a:p>
          <a:p>
            <a:pPr algn="r"/>
            <a:r>
              <a:rPr lang="ru-RU" sz="1600" b="1" i="1" dirty="0" err="1" smtClean="0">
                <a:solidFill>
                  <a:srgbClr val="FF0000"/>
                </a:solidFill>
                <a:latin typeface="Arial Narrow" pitchFamily="34" charset="0"/>
              </a:rPr>
              <a:t>В.В.Путин</a:t>
            </a:r>
            <a:endParaRPr lang="ru-RU" sz="1600" b="1" i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algn="ctr"/>
            <a:endParaRPr lang="ru-RU" sz="1400" b="1" i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3" name="Изображение 2" descr="image-14-02-16-11-51-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2355726"/>
            <a:ext cx="214476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2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5637" y="1491630"/>
            <a:ext cx="3480552" cy="31393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339502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9A0000"/>
                </a:solidFill>
                <a:latin typeface="Arial Narrow" panose="020B0606020202030204" pitchFamily="34" charset="0"/>
              </a:rPr>
              <a:t>Начальник Главного штаба </a:t>
            </a:r>
          </a:p>
          <a:p>
            <a:pPr algn="ctr"/>
            <a:r>
              <a:rPr lang="ru-RU" sz="2200" b="1" dirty="0" smtClean="0">
                <a:solidFill>
                  <a:srgbClr val="9A0000"/>
                </a:solidFill>
                <a:latin typeface="Arial Narrow" panose="020B0606020202030204" pitchFamily="34" charset="0"/>
              </a:rPr>
              <a:t>военно-патриотического движения «</a:t>
            </a:r>
            <a:r>
              <a:rPr lang="ru-RU" sz="2200" b="1" dirty="0" err="1" smtClean="0">
                <a:solidFill>
                  <a:srgbClr val="9A0000"/>
                </a:solidFill>
                <a:latin typeface="Arial Narrow" panose="020B0606020202030204" pitchFamily="34" charset="0"/>
              </a:rPr>
              <a:t>Юнармия</a:t>
            </a:r>
            <a:r>
              <a:rPr lang="ru-RU" sz="2200" b="1" dirty="0" smtClean="0">
                <a:solidFill>
                  <a:srgbClr val="9A0000"/>
                </a:solidFill>
                <a:latin typeface="Arial Narrow" panose="020B0606020202030204" pitchFamily="34" charset="0"/>
              </a:rPr>
              <a:t>»</a:t>
            </a:r>
            <a:endParaRPr lang="ru-RU" sz="2200" b="1" dirty="0">
              <a:solidFill>
                <a:srgbClr val="9A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0470" y="1491630"/>
            <a:ext cx="37247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A0000"/>
                </a:solidFill>
              </a:rPr>
              <a:t>- Чемпион </a:t>
            </a:r>
            <a:r>
              <a:rPr lang="ru-RU" dirty="0">
                <a:solidFill>
                  <a:srgbClr val="9A0000"/>
                </a:solidFill>
              </a:rPr>
              <a:t>Олимпийских игр (2014)</a:t>
            </a:r>
          </a:p>
          <a:p>
            <a:r>
              <a:rPr lang="ru-RU" dirty="0" smtClean="0">
                <a:solidFill>
                  <a:srgbClr val="9A0000"/>
                </a:solidFill>
              </a:rPr>
              <a:t>- Серебряный </a:t>
            </a:r>
            <a:r>
              <a:rPr lang="ru-RU" dirty="0">
                <a:solidFill>
                  <a:srgbClr val="9A0000"/>
                </a:solidFill>
              </a:rPr>
              <a:t>призер чемпионата мира (2008, 2013)</a:t>
            </a:r>
          </a:p>
          <a:p>
            <a:r>
              <a:rPr lang="ru-RU" dirty="0" smtClean="0">
                <a:solidFill>
                  <a:srgbClr val="9A0000"/>
                </a:solidFill>
              </a:rPr>
              <a:t>- Чемпион </a:t>
            </a:r>
            <a:r>
              <a:rPr lang="ru-RU" dirty="0">
                <a:solidFill>
                  <a:srgbClr val="9A0000"/>
                </a:solidFill>
              </a:rPr>
              <a:t>Европы (2009)</a:t>
            </a:r>
          </a:p>
          <a:p>
            <a:r>
              <a:rPr lang="ru-RU" dirty="0" smtClean="0">
                <a:solidFill>
                  <a:srgbClr val="9A0000"/>
                </a:solidFill>
              </a:rPr>
              <a:t>- Серебряный </a:t>
            </a:r>
            <a:r>
              <a:rPr lang="ru-RU" dirty="0">
                <a:solidFill>
                  <a:srgbClr val="9A0000"/>
                </a:solidFill>
              </a:rPr>
              <a:t>призер чемпионата </a:t>
            </a:r>
            <a:r>
              <a:rPr lang="ru-RU" dirty="0" smtClean="0">
                <a:solidFill>
                  <a:srgbClr val="9A0000"/>
                </a:solidFill>
              </a:rPr>
              <a:t>      Европы </a:t>
            </a:r>
            <a:r>
              <a:rPr lang="ru-RU" dirty="0">
                <a:solidFill>
                  <a:srgbClr val="9A0000"/>
                </a:solidFill>
              </a:rPr>
              <a:t>(2007, 2011, 2012)</a:t>
            </a:r>
          </a:p>
          <a:p>
            <a:r>
              <a:rPr lang="ru-RU" dirty="0" smtClean="0">
                <a:solidFill>
                  <a:srgbClr val="9A0000"/>
                </a:solidFill>
              </a:rPr>
              <a:t>- Заслуженный </a:t>
            </a:r>
            <a:r>
              <a:rPr lang="ru-RU" dirty="0">
                <a:solidFill>
                  <a:srgbClr val="9A0000"/>
                </a:solidFill>
              </a:rPr>
              <a:t>мастер спорта </a:t>
            </a:r>
          </a:p>
          <a:p>
            <a:r>
              <a:rPr lang="ru-RU" dirty="0" smtClean="0">
                <a:solidFill>
                  <a:srgbClr val="9A0000"/>
                </a:solidFill>
              </a:rPr>
              <a:t>- Награжден Орденом Дружбы</a:t>
            </a:r>
          </a:p>
          <a:p>
            <a:r>
              <a:rPr lang="ru-RU" dirty="0" smtClean="0">
                <a:solidFill>
                  <a:srgbClr val="9A0000"/>
                </a:solidFill>
              </a:rPr>
              <a:t>- Инструктор по спорту Центрального спортивного клуба Армии</a:t>
            </a:r>
            <a:endParaRPr lang="ru-RU" dirty="0"/>
          </a:p>
        </p:txBody>
      </p:sp>
      <p:pic>
        <p:nvPicPr>
          <p:cNvPr id="5" name="Изображение 9" descr="image-14-02-16-11-51-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72" y="339502"/>
            <a:ext cx="1259632" cy="1480172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426096" y="2399280"/>
            <a:ext cx="5170318" cy="31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60432" y="195486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10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063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699542"/>
            <a:ext cx="6336704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400"/>
              </a:spcBef>
              <a:spcAft>
                <a:spcPts val="800"/>
              </a:spcAft>
              <a:buFont typeface="Wingdings" charset="2"/>
              <a:buChar char="Ø"/>
            </a:pPr>
            <a:r>
              <a:rPr lang="ru-RU" sz="1500" dirty="0" smtClean="0">
                <a:solidFill>
                  <a:srgbClr val="9A0000"/>
                </a:solidFill>
                <a:latin typeface="Arial Narrow" pitchFamily="34" charset="0"/>
              </a:rPr>
              <a:t>реализация государственной молодежной политики Российской Федерации</a:t>
            </a:r>
          </a:p>
          <a:p>
            <a:pPr marL="285750" indent="-285750" algn="just">
              <a:spcBef>
                <a:spcPts val="400"/>
              </a:spcBef>
              <a:spcAft>
                <a:spcPts val="800"/>
              </a:spcAft>
              <a:buFont typeface="Wingdings" charset="2"/>
              <a:buChar char="Ø"/>
            </a:pPr>
            <a:r>
              <a:rPr lang="ru-RU" sz="1500" dirty="0" smtClean="0">
                <a:solidFill>
                  <a:srgbClr val="9A0000"/>
                </a:solidFill>
                <a:latin typeface="Arial Narrow" pitchFamily="34" charset="0"/>
              </a:rPr>
              <a:t>воспитание у молодежи чувства патриотизма, приверженности идеям интернационализма, дружбы и войскового товарищества, противодействия идеологии экстремизма</a:t>
            </a:r>
          </a:p>
          <a:p>
            <a:pPr marL="285750" indent="-285750" algn="just">
              <a:spcBef>
                <a:spcPts val="400"/>
              </a:spcBef>
              <a:spcAft>
                <a:spcPts val="800"/>
              </a:spcAft>
              <a:buFont typeface="Wingdings" charset="2"/>
              <a:buChar char="Ø"/>
            </a:pPr>
            <a:r>
              <a:rPr lang="ru-RU" sz="1500" dirty="0">
                <a:solidFill>
                  <a:srgbClr val="9A0000"/>
                </a:solidFill>
                <a:latin typeface="Arial Narrow" pitchFamily="34" charset="0"/>
              </a:rPr>
              <a:t>воспитание у юных граждан уважения к Вооруженным Силам России, формирование положительной мотивации к прохождению военной службы и всесторонняя подготовка юношей к исполнению воинского </a:t>
            </a:r>
            <a:r>
              <a:rPr lang="ru-RU" sz="1500" dirty="0" smtClean="0">
                <a:solidFill>
                  <a:srgbClr val="9A0000"/>
                </a:solidFill>
                <a:latin typeface="Arial Narrow" pitchFamily="34" charset="0"/>
              </a:rPr>
              <a:t>долга</a:t>
            </a:r>
            <a:endParaRPr lang="ru-RU" sz="1500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2742843"/>
            <a:ext cx="640871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400"/>
              </a:spcBef>
              <a:spcAft>
                <a:spcPts val="800"/>
              </a:spcAft>
              <a:buFont typeface="Wingdings" charset="2"/>
              <a:buChar char="Ø"/>
            </a:pPr>
            <a:r>
              <a:rPr lang="ru-RU" sz="1500" dirty="0">
                <a:solidFill>
                  <a:srgbClr val="9A0000"/>
                </a:solidFill>
                <a:latin typeface="Arial Narrow" pitchFamily="34" charset="0"/>
              </a:rPr>
              <a:t>и</a:t>
            </a:r>
            <a:r>
              <a:rPr lang="ru-RU" sz="1500" dirty="0" smtClean="0">
                <a:solidFill>
                  <a:srgbClr val="9A0000"/>
                </a:solidFill>
                <a:latin typeface="Arial Narrow" pitchFamily="34" charset="0"/>
              </a:rPr>
              <a:t>зучение истории страны и военно-исторического наследия Отечества, развитие краеведения, расширение знаний об истории и выдающихся людях «малой» Родины </a:t>
            </a:r>
          </a:p>
          <a:p>
            <a:pPr marL="285750" indent="-285750" algn="just">
              <a:spcBef>
                <a:spcPts val="400"/>
              </a:spcBef>
              <a:spcAft>
                <a:spcPts val="800"/>
              </a:spcAft>
              <a:buFont typeface="Wingdings" charset="2"/>
              <a:buChar char="Ø"/>
            </a:pPr>
            <a:r>
              <a:rPr lang="ru-RU" sz="1500" dirty="0" smtClean="0">
                <a:solidFill>
                  <a:srgbClr val="9A0000"/>
                </a:solidFill>
                <a:latin typeface="Arial Narrow" pitchFamily="34" charset="0"/>
              </a:rPr>
              <a:t>развитие материально-технической базы военно-патриотического воспитания</a:t>
            </a:r>
          </a:p>
          <a:p>
            <a:pPr marL="285750" indent="-285750" algn="just">
              <a:spcBef>
                <a:spcPts val="400"/>
              </a:spcBef>
              <a:spcAft>
                <a:spcPts val="800"/>
              </a:spcAft>
              <a:buFont typeface="Wingdings" charset="2"/>
              <a:buChar char="Ø"/>
            </a:pPr>
            <a:r>
              <a:rPr lang="ru-RU" sz="1500" dirty="0" smtClean="0">
                <a:solidFill>
                  <a:srgbClr val="9A0000"/>
                </a:solidFill>
                <a:latin typeface="Arial Narrow" pitchFamily="34" charset="0"/>
              </a:rPr>
              <a:t>пропаганда здорового образа жизни, укрепление физической закалки и выносливости</a:t>
            </a:r>
          </a:p>
          <a:p>
            <a:pPr marL="285750" indent="-285750" algn="just">
              <a:spcBef>
                <a:spcPts val="400"/>
              </a:spcBef>
              <a:spcAft>
                <a:spcPts val="800"/>
              </a:spcAft>
              <a:buFont typeface="Wingdings" charset="2"/>
              <a:buChar char="Ø"/>
            </a:pPr>
            <a:r>
              <a:rPr lang="ru-RU" sz="1500" dirty="0" smtClean="0">
                <a:solidFill>
                  <a:srgbClr val="9A0000"/>
                </a:solidFill>
                <a:latin typeface="Arial Narrow" pitchFamily="34" charset="0"/>
              </a:rPr>
              <a:t>активное приобщение молодежи к военно-техническим знаниям и техническому творчеству</a:t>
            </a:r>
            <a:endParaRPr lang="ru-RU" sz="1500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195486"/>
            <a:ext cx="1688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A0000"/>
                </a:solidFill>
                <a:latin typeface="Arial Narrow" pitchFamily="34" charset="0"/>
              </a:rPr>
              <a:t>ЗАДАЧИ</a:t>
            </a:r>
            <a:endParaRPr lang="ru-RU" sz="24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4100" name="Picture 4" descr="C:\Documents and Settings\user\Мои документы\Олег\Дизайн\ФОТО ВСЕ\ПАТРИОТИКА\бАКАНАЧ КИРГИЗ 2014\IMG_5839 (800x533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785" y="195486"/>
            <a:ext cx="1588760" cy="1092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user\Мои документы\Олег\Дизайн\ФОТО ВСЕ\ПАТРИОТИКА\бАКАНАЧ КИРГИЗ 2014\IMG_5966 (800x533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55341"/>
            <a:ext cx="1564165" cy="1140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user\Рабочий стол\P126023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467544" y="3867894"/>
            <a:ext cx="1564165" cy="1195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user\Мои документы\Олег\Дизайн\ФОТО ВСЕ\ПАТРИОТИКА\бАКАНАЧ КИРГИЗ 2014\DSC_2222 (800x530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124" y="1359196"/>
            <a:ext cx="1591872" cy="1212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426096" y="2399280"/>
            <a:ext cx="5170318" cy="31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460432" y="195486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11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3989338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6B6B6B"/>
                </a:solidFill>
              </a:rPr>
              <a:t> </a:t>
            </a:r>
            <a:r>
              <a:rPr lang="ru-RU" sz="1600" dirty="0" smtClean="0">
                <a:solidFill>
                  <a:srgbClr val="9A0000"/>
                </a:solidFill>
                <a:latin typeface="Arial Narrow" pitchFamily="34" charset="0"/>
              </a:rPr>
              <a:t>Данная форма общественного объединения предполагает массовый характер. Общественное движение имеет своего лидера, общую систему ценностей, идеологию патриотизма, символику</a:t>
            </a:r>
            <a:endParaRPr lang="ru-RU" sz="1600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04651" y="3363838"/>
            <a:ext cx="6032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9A0000"/>
                </a:solidFill>
                <a:latin typeface="Arial Narrow" pitchFamily="34" charset="0"/>
              </a:rPr>
              <a:t>ОРГАНИЗАЦИОННО-ПРАВОВАЯ ФОРМА – </a:t>
            </a:r>
          </a:p>
          <a:p>
            <a:pPr algn="ctr"/>
            <a:r>
              <a:rPr lang="ru-RU" b="1" dirty="0" smtClean="0">
                <a:solidFill>
                  <a:srgbClr val="9A0000"/>
                </a:solidFill>
                <a:latin typeface="Arial Narrow" pitchFamily="34" charset="0"/>
              </a:rPr>
              <a:t>«ОБЩЕСТВЕННОЕ ДВИЖЕНИЕ»</a:t>
            </a:r>
            <a:endParaRPr lang="ru-RU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339502"/>
            <a:ext cx="4759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9A0000"/>
                </a:solidFill>
                <a:latin typeface="Arial Narrow" pitchFamily="34" charset="0"/>
              </a:rPr>
              <a:t>ЦЕЛИ ЮНАРМЕЙСКОГО ДВИЖЕНИЯ</a:t>
            </a:r>
            <a:endParaRPr lang="ru-RU" sz="24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16" name="Picture 2" descr="http://t0.gstatic.com/images?q=tbn:ANd9GcSJvgJ9jp_OHupi2QUsDXcE_4698ID1hqCiIHwiFknZUsS0VcPb6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471" y="123478"/>
            <a:ext cx="2163273" cy="144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2483768" y="1463899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9A0000"/>
                </a:solidFill>
                <a:latin typeface="Arial Narrow" pitchFamily="34" charset="0"/>
              </a:rPr>
              <a:t>объединение и координация деятельности молодежных  организаций военно-патриотической направленности</a:t>
            </a:r>
            <a:r>
              <a:rPr lang="ru-RU" sz="1600" dirty="0">
                <a:solidFill>
                  <a:srgbClr val="9A0000"/>
                </a:solidFill>
                <a:latin typeface="Arial Narrow" pitchFamily="34" charset="0"/>
              </a:rPr>
              <a:t> </a:t>
            </a:r>
            <a:endParaRPr lang="ru-RU" sz="1600" dirty="0" smtClean="0">
              <a:solidFill>
                <a:srgbClr val="9A0000"/>
              </a:solidFill>
              <a:latin typeface="Arial Narrow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9A0000"/>
                </a:solidFill>
                <a:latin typeface="Arial Narrow" pitchFamily="34" charset="0"/>
              </a:rPr>
              <a:t>поддержка в молодежной среде государственных и общественных инициатив, направленных на укрепление обороноспособности Российской Федерации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89" y="3075806"/>
            <a:ext cx="9129193" cy="17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483767" y="790858"/>
            <a:ext cx="619268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9A0000"/>
                </a:solidFill>
                <a:latin typeface="Arial Narrow" pitchFamily="34" charset="0"/>
              </a:rPr>
              <a:t>развитие и совершенствование системы военно-патриотического воспитания молодежи  </a:t>
            </a:r>
            <a:endParaRPr lang="ru-RU" sz="1600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1026" name="Picture 2" descr="C:\Documents and Settings\user\Рабочий стол\знамя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190" y="3363838"/>
            <a:ext cx="2157553" cy="1671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470" y="1707654"/>
            <a:ext cx="2163274" cy="1496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Изображение 14" descr="image-14-02-16-11-51-4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3795886"/>
            <a:ext cx="1259632" cy="14801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60432" y="195486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12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2240" y="2787774"/>
            <a:ext cx="1728192" cy="1144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77"/>
          <a:stretch/>
        </p:blipFill>
        <p:spPr bwMode="auto">
          <a:xfrm>
            <a:off x="2411760" y="796836"/>
            <a:ext cx="1981074" cy="1198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7824" y="2787774"/>
            <a:ext cx="1584176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22967" y="4004627"/>
            <a:ext cx="25981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9A0000"/>
                </a:solidFill>
                <a:latin typeface="Arial Narrow" pitchFamily="34" charset="0"/>
              </a:rPr>
              <a:t>детско-юношеские </a:t>
            </a:r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</a:rPr>
              <a:t>военно-патриотические, военно-исторические </a:t>
            </a:r>
            <a:r>
              <a:rPr lang="ru-RU" sz="1400" dirty="0">
                <a:solidFill>
                  <a:srgbClr val="9A0000"/>
                </a:solidFill>
                <a:latin typeface="Arial Narrow" pitchFamily="34" charset="0"/>
              </a:rPr>
              <a:t>клубы 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067694"/>
            <a:ext cx="4536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9A0000"/>
                </a:solidFill>
                <a:latin typeface="Arial Narrow" pitchFamily="34" charset="0"/>
              </a:rPr>
              <a:t>профильные специализированные формирования </a:t>
            </a:r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</a:rPr>
              <a:t>юнармейцев (юных </a:t>
            </a:r>
            <a:r>
              <a:rPr lang="ru-RU" sz="1400" dirty="0">
                <a:solidFill>
                  <a:srgbClr val="9A0000"/>
                </a:solidFill>
                <a:latin typeface="Arial Narrow" pitchFamily="34" charset="0"/>
              </a:rPr>
              <a:t>летчиков, моряков, десантников, танкистов, </a:t>
            </a:r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</a:rPr>
              <a:t>и </a:t>
            </a:r>
            <a:r>
              <a:rPr lang="ru-RU" sz="1400" dirty="0">
                <a:solidFill>
                  <a:srgbClr val="9A0000"/>
                </a:solidFill>
                <a:latin typeface="Arial Narrow" pitchFamily="34" charset="0"/>
              </a:rPr>
              <a:t>другие)</a:t>
            </a:r>
          </a:p>
        </p:txBody>
      </p:sp>
      <p:pic>
        <p:nvPicPr>
          <p:cNvPr id="21" name="Picture 4" descr="C:\Documents and Settings\user\Рабочий стол\26-03-2013_21-12-06\P108034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771550"/>
            <a:ext cx="1594979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1331640" y="123478"/>
            <a:ext cx="7272808" cy="543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rgbClr val="9A0000"/>
                </a:solidFill>
                <a:latin typeface="Arial Narrow" pitchFamily="34" charset="0"/>
              </a:rPr>
              <a:t>УЧАСТНИКИ ЮНАРМЕЙСКОГО ДВИЖЕНИЯ</a:t>
            </a:r>
            <a:endParaRPr lang="ru-RU" sz="22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4011910"/>
            <a:ext cx="2232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</a:rPr>
              <a:t>юнармейские </a:t>
            </a:r>
            <a:r>
              <a:rPr lang="ru-RU" sz="1400" dirty="0">
                <a:solidFill>
                  <a:srgbClr val="9A0000"/>
                </a:solidFill>
                <a:latin typeface="Arial Narrow" pitchFamily="34" charset="0"/>
              </a:rPr>
              <a:t>посты у Вечного огня, обелисков, </a:t>
            </a:r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</a:rPr>
              <a:t>мемориалов, участие в воинских </a:t>
            </a:r>
            <a:r>
              <a:rPr lang="ru-RU" sz="1400" dirty="0">
                <a:solidFill>
                  <a:srgbClr val="9A0000"/>
                </a:solidFill>
                <a:latin typeface="Arial Narrow" pitchFamily="34" charset="0"/>
              </a:rPr>
              <a:t>р</a:t>
            </a:r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</a:rPr>
              <a:t>итуалах</a:t>
            </a:r>
            <a:endParaRPr lang="ru-RU" sz="1400" dirty="0">
              <a:solidFill>
                <a:srgbClr val="9A0000"/>
              </a:solidFill>
              <a:latin typeface="Arial Narrow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932040" y="843558"/>
            <a:ext cx="3816424" cy="1747356"/>
            <a:chOff x="4788024" y="2571750"/>
            <a:chExt cx="3816424" cy="1747356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2571750"/>
              <a:ext cx="1656184" cy="11521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 descr="E:\клубы0002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2571750"/>
              <a:ext cx="1728192" cy="11521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9" name="Прямоугольник 8"/>
            <p:cNvSpPr/>
            <p:nvPr/>
          </p:nvSpPr>
          <p:spPr>
            <a:xfrm>
              <a:off x="4788024" y="3795886"/>
              <a:ext cx="381642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rgbClr val="9A0000"/>
                  </a:solidFill>
                  <a:latin typeface="Arial Narrow" pitchFamily="34" charset="0"/>
                </a:rPr>
                <a:t>в</a:t>
              </a:r>
              <a:r>
                <a:rPr lang="ru-RU" sz="1400" dirty="0" smtClean="0">
                  <a:solidFill>
                    <a:srgbClr val="9A0000"/>
                  </a:solidFill>
                  <a:latin typeface="Arial Narrow" pitchFamily="34" charset="0"/>
                </a:rPr>
                <a:t>сероссийские молодежные </a:t>
              </a:r>
              <a:r>
                <a:rPr lang="ru-RU" sz="1400" dirty="0">
                  <a:solidFill>
                    <a:srgbClr val="9A0000"/>
                  </a:solidFill>
                  <a:latin typeface="Arial Narrow" pitchFamily="34" charset="0"/>
                </a:rPr>
                <a:t>спартакиады по военно-прикладным видам спорта, сдача норм </a:t>
              </a:r>
              <a:r>
                <a:rPr lang="ru-RU" sz="1400" dirty="0" smtClean="0">
                  <a:solidFill>
                    <a:srgbClr val="9A0000"/>
                  </a:solidFill>
                  <a:latin typeface="Arial Narrow" pitchFamily="34" charset="0"/>
                </a:rPr>
                <a:t>ГТО   </a:t>
              </a:r>
              <a:endParaRPr lang="ru-RU" sz="1400" dirty="0">
                <a:solidFill>
                  <a:srgbClr val="9A0000"/>
                </a:solidFill>
                <a:latin typeface="Arial Narrow" pitchFamily="34" charset="0"/>
              </a:endParaRPr>
            </a:p>
          </p:txBody>
        </p:sp>
      </p:grpSp>
      <p:pic>
        <p:nvPicPr>
          <p:cNvPr id="27" name="Picture 2" descr="http://media.baltinfo.ru/photo/new/4228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787774"/>
            <a:ext cx="1572311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8" name="Прямоугольник 27"/>
          <p:cNvSpPr/>
          <p:nvPr/>
        </p:nvSpPr>
        <p:spPr>
          <a:xfrm>
            <a:off x="4860032" y="4011910"/>
            <a:ext cx="18273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9A0000"/>
                </a:solidFill>
                <a:latin typeface="Arial Narrow" pitchFamily="34" charset="0"/>
              </a:rPr>
              <a:t>детско-юношеские </a:t>
            </a:r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</a:rPr>
              <a:t>поисковые отряды </a:t>
            </a:r>
            <a:endParaRPr lang="ru-RU" sz="1400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2787775"/>
            <a:ext cx="1814520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" name="Прямоугольник 29"/>
          <p:cNvSpPr/>
          <p:nvPr/>
        </p:nvSpPr>
        <p:spPr>
          <a:xfrm>
            <a:off x="395536" y="4011910"/>
            <a:ext cx="25981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9A0000"/>
                </a:solidFill>
                <a:latin typeface="Arial Narrow" pitchFamily="34" charset="0"/>
              </a:rPr>
              <a:t>в</a:t>
            </a:r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</a:rPr>
              <a:t>сероссийские молодежные военно-патриотические игры, олимпиады, конкурсы</a:t>
            </a:r>
            <a:endParaRPr lang="ru-RU" sz="1400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66823" y="4296495"/>
            <a:ext cx="75055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A0000"/>
                </a:solidFill>
              </a:rPr>
              <a:t>        </a:t>
            </a:r>
            <a:endParaRPr lang="ru-RU" sz="15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426096" y="2399280"/>
            <a:ext cx="5170318" cy="31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460432" y="195486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13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195486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A0000"/>
                </a:solidFill>
                <a:latin typeface="Arial Narrow" pitchFamily="34" charset="0"/>
              </a:rPr>
              <a:t>ОБЪЕКТЫ ПРОВЕДЕНИЯ МЕРОПРИЯТИЙ МИНИСТЕРСТВА ОБОРОНЫ:</a:t>
            </a:r>
          </a:p>
          <a:p>
            <a:pPr algn="ctr"/>
            <a:r>
              <a:rPr lang="ru-RU" sz="700" b="1" dirty="0" smtClean="0">
                <a:solidFill>
                  <a:srgbClr val="9A0000"/>
                </a:solidFill>
                <a:latin typeface="Arial Narrow" pitchFamily="34" charset="0"/>
              </a:rPr>
              <a:t>     </a:t>
            </a:r>
          </a:p>
          <a:p>
            <a:pPr algn="ctr"/>
            <a:r>
              <a:rPr lang="ru-RU" b="1" dirty="0" smtClean="0">
                <a:solidFill>
                  <a:srgbClr val="9A0000"/>
                </a:solidFill>
                <a:latin typeface="Arial Narrow" pitchFamily="34" charset="0"/>
              </a:rPr>
              <a:t>Военно</a:t>
            </a:r>
            <a:r>
              <a:rPr lang="ru-RU" b="1" dirty="0">
                <a:solidFill>
                  <a:srgbClr val="9A0000"/>
                </a:solidFill>
                <a:latin typeface="Arial Narrow" pitchFamily="34" charset="0"/>
              </a:rPr>
              <a:t>-патриотический парк культуры и отдыха </a:t>
            </a:r>
            <a:endParaRPr lang="ru-RU" b="1" dirty="0" smtClean="0">
              <a:solidFill>
                <a:srgbClr val="9A0000"/>
              </a:solidFill>
              <a:latin typeface="Arial Narrow" pitchFamily="34" charset="0"/>
            </a:endParaRPr>
          </a:p>
          <a:p>
            <a:pPr algn="ctr"/>
            <a:r>
              <a:rPr lang="ru-RU" b="1" dirty="0" smtClean="0">
                <a:solidFill>
                  <a:srgbClr val="9A0000"/>
                </a:solidFill>
                <a:latin typeface="Arial Narrow" pitchFamily="34" charset="0"/>
              </a:rPr>
              <a:t>Вооруженных </a:t>
            </a:r>
            <a:r>
              <a:rPr lang="ru-RU" b="1" dirty="0">
                <a:solidFill>
                  <a:srgbClr val="9A0000"/>
                </a:solidFill>
                <a:latin typeface="Arial Narrow" pitchFamily="34" charset="0"/>
              </a:rPr>
              <a:t>Сил Российской </a:t>
            </a:r>
            <a:r>
              <a:rPr lang="ru-RU" b="1" dirty="0" smtClean="0">
                <a:solidFill>
                  <a:srgbClr val="9A0000"/>
                </a:solidFill>
                <a:latin typeface="Arial Narrow" pitchFamily="34" charset="0"/>
              </a:rPr>
              <a:t>Федерации «ПАТРИОТ»</a:t>
            </a:r>
            <a:endParaRPr lang="ru-RU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8197" name="Picture 5" descr="C:\Documents and Settings\user\Рабочий стол\Фото Патриот\SAVX91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147814"/>
            <a:ext cx="2758154" cy="1873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Documents and Settings\user\Рабочий стол\Фото Патриот\upload-TASS_14019349-pic905-895x505-6120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1419622"/>
            <a:ext cx="2736304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Documents and Settings\user\Рабочий стол\Фото Патриот\0_1eaf40_cda537ac_XL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1960" y="3147814"/>
            <a:ext cx="3304103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Documents and Settings\user\Рабочий стол\Фото Патриот\image138012804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1419622"/>
            <a:ext cx="3325728" cy="1657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Изображение 9" descr="image-14-02-16-11-51-4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3795886"/>
            <a:ext cx="1259632" cy="1480172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426096" y="2399280"/>
            <a:ext cx="5170318" cy="31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460432" y="195486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14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5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202" y="2525280"/>
            <a:ext cx="4248472" cy="1771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9" y="926599"/>
            <a:ext cx="2038920" cy="1228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8163" y="926599"/>
            <a:ext cx="2141409" cy="1244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3138" y="911231"/>
            <a:ext cx="2901046" cy="3388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82272" y="195486"/>
            <a:ext cx="7008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A0000"/>
                </a:solidFill>
                <a:latin typeface="Arial Narrow" pitchFamily="34" charset="0"/>
              </a:rPr>
              <a:t>ВЗАИМОДЕЙСТВИЕ С ВОИНСКИМИ ЧАСТЯМИ</a:t>
            </a:r>
            <a:endParaRPr lang="ru-RU" sz="28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gray">
          <a:xfrm>
            <a:off x="251520" y="2122699"/>
            <a:ext cx="5256584" cy="965775"/>
          </a:xfrm>
          <a:prstGeom prst="roundRect">
            <a:avLst>
              <a:gd name="adj" fmla="val 20502"/>
            </a:avLst>
          </a:prstGeom>
          <a:noFill/>
          <a:ln w="25400">
            <a:noFill/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4" name="Изображение 13" descr="image-14-02-16-11-51-4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3723878"/>
            <a:ext cx="1259632" cy="1480172"/>
          </a:xfrm>
          <a:prstGeom prst="rect">
            <a:avLst/>
          </a:prstGeom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426096" y="2399280"/>
            <a:ext cx="5170318" cy="31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460432" y="195486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15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426096" y="2399280"/>
            <a:ext cx="5170318" cy="31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141480"/>
            <a:ext cx="81369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9A0000"/>
                </a:solidFill>
                <a:latin typeface="Arial Narrow" pitchFamily="34" charset="0"/>
              </a:rPr>
              <a:t>СХЕМА </a:t>
            </a:r>
            <a:endParaRPr lang="ru-RU" sz="2400" b="1" dirty="0">
              <a:solidFill>
                <a:srgbClr val="9A0000"/>
              </a:solidFill>
              <a:latin typeface="Arial Narrow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9A0000"/>
                </a:solidFill>
                <a:latin typeface="Arial Narrow" pitchFamily="34" charset="0"/>
              </a:rPr>
              <a:t>взаимодействия </a:t>
            </a:r>
            <a:r>
              <a:rPr lang="ru-RU" b="1" dirty="0" smtClean="0">
                <a:solidFill>
                  <a:srgbClr val="9A0000"/>
                </a:solidFill>
                <a:latin typeface="Arial Narrow" pitchFamily="34" charset="0"/>
              </a:rPr>
              <a:t>Всероссийского военно-патриотического движения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9A0000"/>
                </a:solidFill>
                <a:latin typeface="Arial Narrow" pitchFamily="34" charset="0"/>
              </a:rPr>
              <a:t>«ЮНАРМИЯ» с общественными организациями и движениями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9A0000"/>
                </a:solidFill>
                <a:latin typeface="Arial Narrow" pitchFamily="34" charset="0"/>
              </a:rPr>
              <a:t>патриотической направленности</a:t>
            </a:r>
            <a:endParaRPr lang="ru-RU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invGray">
          <a:xfrm rot="11582080">
            <a:off x="2591182" y="2136624"/>
            <a:ext cx="856273" cy="374609"/>
          </a:xfrm>
          <a:prstGeom prst="rightArrow">
            <a:avLst>
              <a:gd name="adj1" fmla="val 35167"/>
              <a:gd name="adj2" fmla="val 111029"/>
            </a:avLst>
          </a:prstGeom>
          <a:solidFill>
            <a:srgbClr val="9A00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invGray">
          <a:xfrm rot="5400000">
            <a:off x="4161648" y="3289079"/>
            <a:ext cx="630974" cy="374609"/>
          </a:xfrm>
          <a:prstGeom prst="rightArrow">
            <a:avLst>
              <a:gd name="adj1" fmla="val 35167"/>
              <a:gd name="adj2" fmla="val 111029"/>
            </a:avLst>
          </a:prstGeom>
          <a:solidFill>
            <a:srgbClr val="9A00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3"/>
          <p:cNvSpPr>
            <a:spLocks noChangeArrowheads="1"/>
          </p:cNvSpPr>
          <p:nvPr/>
        </p:nvSpPr>
        <p:spPr bwMode="invGray">
          <a:xfrm rot="1664764">
            <a:off x="5331852" y="3067196"/>
            <a:ext cx="1017252" cy="374609"/>
          </a:xfrm>
          <a:prstGeom prst="rightArrow">
            <a:avLst>
              <a:gd name="adj1" fmla="val 35167"/>
              <a:gd name="adj2" fmla="val 111029"/>
            </a:avLst>
          </a:prstGeom>
          <a:solidFill>
            <a:srgbClr val="00206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invGray">
          <a:xfrm rot="2795569">
            <a:off x="1543759" y="3878836"/>
            <a:ext cx="1120322" cy="499478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3"/>
          <p:cNvSpPr>
            <a:spLocks noChangeArrowheads="1"/>
          </p:cNvSpPr>
          <p:nvPr/>
        </p:nvSpPr>
        <p:spPr bwMode="invGray">
          <a:xfrm rot="8729202">
            <a:off x="2581161" y="3104797"/>
            <a:ext cx="1065723" cy="374609"/>
          </a:xfrm>
          <a:prstGeom prst="rightArrow">
            <a:avLst>
              <a:gd name="adj1" fmla="val 35167"/>
              <a:gd name="adj2" fmla="val 111029"/>
            </a:avLst>
          </a:prstGeom>
          <a:solidFill>
            <a:srgbClr val="00206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7" name="Изображение 16" descr="image-14-02-16-11-51-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496" y="1328780"/>
            <a:ext cx="1697988" cy="19952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460432" y="195486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16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4" y="3222777"/>
            <a:ext cx="1936001" cy="15832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823" y="1538152"/>
            <a:ext cx="2586664" cy="8262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2684" y="2861872"/>
            <a:ext cx="1428681" cy="15502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31" y="1492116"/>
            <a:ext cx="2714082" cy="13570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3341" y="3835382"/>
            <a:ext cx="3001558" cy="1206582"/>
          </a:xfrm>
          <a:prstGeom prst="rect">
            <a:avLst/>
          </a:prstGeom>
        </p:spPr>
      </p:pic>
      <p:sp>
        <p:nvSpPr>
          <p:cNvPr id="22" name="AutoShape 3"/>
          <p:cNvSpPr>
            <a:spLocks noChangeArrowheads="1"/>
          </p:cNvSpPr>
          <p:nvPr/>
        </p:nvSpPr>
        <p:spPr bwMode="invGray">
          <a:xfrm rot="20511614">
            <a:off x="5369452" y="2142523"/>
            <a:ext cx="821439" cy="374609"/>
          </a:xfrm>
          <a:prstGeom prst="rightArrow">
            <a:avLst>
              <a:gd name="adj1" fmla="val 35167"/>
              <a:gd name="adj2" fmla="val 111029"/>
            </a:avLst>
          </a:prstGeom>
          <a:solidFill>
            <a:srgbClr val="9A00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42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426096" y="2399280"/>
            <a:ext cx="5170318" cy="31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" name="Прямоугольник 97"/>
          <p:cNvSpPr/>
          <p:nvPr/>
        </p:nvSpPr>
        <p:spPr>
          <a:xfrm>
            <a:off x="395536" y="267494"/>
            <a:ext cx="84969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9A0000"/>
                </a:solidFill>
                <a:latin typeface="Arial Narrow" pitchFamily="34" charset="0"/>
              </a:rPr>
              <a:t>ИНФОРМАЦИОННОЕ СОПРОВОЖДЕНИЕ</a:t>
            </a: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gray">
          <a:xfrm>
            <a:off x="1092197" y="987574"/>
            <a:ext cx="7584259" cy="517343"/>
          </a:xfrm>
          <a:prstGeom prst="roundRect">
            <a:avLst>
              <a:gd name="adj" fmla="val 20254"/>
            </a:avLst>
          </a:prstGeom>
          <a:noFill/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gray">
          <a:xfrm>
            <a:off x="2071340" y="2283718"/>
            <a:ext cx="6605116" cy="480398"/>
          </a:xfrm>
          <a:prstGeom prst="roundRect">
            <a:avLst>
              <a:gd name="adj" fmla="val 17972"/>
            </a:avLst>
          </a:prstGeom>
          <a:noFill/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gray">
          <a:xfrm>
            <a:off x="1611020" y="1635646"/>
            <a:ext cx="7076652" cy="501841"/>
          </a:xfrm>
          <a:prstGeom prst="roundRect">
            <a:avLst>
              <a:gd name="adj" fmla="val 20254"/>
            </a:avLst>
          </a:prstGeom>
          <a:noFill/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2197" y="981698"/>
            <a:ext cx="7296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9A0000"/>
                </a:solidFill>
                <a:latin typeface="Arial Narrow" pitchFamily="34" charset="0"/>
              </a:rPr>
              <a:t>Минобороны России: </a:t>
            </a:r>
            <a:r>
              <a:rPr lang="ru-RU" sz="1400" dirty="0">
                <a:solidFill>
                  <a:srgbClr val="9A0000"/>
                </a:solidFill>
                <a:latin typeface="Arial Narrow" pitchFamily="34" charset="0"/>
              </a:rPr>
              <a:t>Телеканал «Звезда</a:t>
            </a:r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</a:rPr>
              <a:t>», газета </a:t>
            </a:r>
            <a:r>
              <a:rPr lang="ru-RU" sz="1400" dirty="0">
                <a:solidFill>
                  <a:srgbClr val="9A0000"/>
                </a:solidFill>
                <a:latin typeface="Arial Narrow" pitchFamily="34" charset="0"/>
              </a:rPr>
              <a:t>«Красная звезда</a:t>
            </a:r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</a:rPr>
              <a:t>»; сайт Минобороны России; радио «Звезда-</a:t>
            </a:r>
            <a:r>
              <a:rPr lang="en-US" sz="1400" dirty="0" smtClean="0">
                <a:solidFill>
                  <a:srgbClr val="9A0000"/>
                </a:solidFill>
                <a:latin typeface="Arial Narrow" pitchFamily="34" charset="0"/>
              </a:rPr>
              <a:t>FM</a:t>
            </a:r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</a:rPr>
              <a:t>», военные журналы, телестудия Черноморского флота</a:t>
            </a:r>
            <a:endParaRPr lang="ru-RU" sz="1400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691680" y="1707654"/>
            <a:ext cx="7056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9A0000"/>
                </a:solidFill>
                <a:latin typeface="Arial Narrow" pitchFamily="34" charset="0"/>
              </a:rPr>
              <a:t>Военные программы центральных электронных средств массовой информации</a:t>
            </a:r>
            <a:endParaRPr lang="ru-RU" sz="16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071339" y="2351057"/>
            <a:ext cx="66051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9A0000"/>
                </a:solidFill>
                <a:latin typeface="Arial Narrow" pitchFamily="34" charset="0"/>
              </a:rPr>
              <a:t>Электронные и печатные  средства массовой информации силовых структур</a:t>
            </a:r>
            <a:endParaRPr lang="ru-RU" sz="15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104" name="AutoShape 4"/>
          <p:cNvSpPr>
            <a:spLocks noChangeArrowheads="1"/>
          </p:cNvSpPr>
          <p:nvPr/>
        </p:nvSpPr>
        <p:spPr bwMode="gray">
          <a:xfrm>
            <a:off x="1691680" y="3507854"/>
            <a:ext cx="6984776" cy="430491"/>
          </a:xfrm>
          <a:prstGeom prst="roundRect">
            <a:avLst>
              <a:gd name="adj" fmla="val 19862"/>
            </a:avLst>
          </a:prstGeom>
          <a:noFill/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774271" y="3507854"/>
            <a:ext cx="6830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9A0000"/>
                </a:solidFill>
                <a:latin typeface="Arial Narrow" pitchFamily="34" charset="0"/>
              </a:rPr>
              <a:t>Региональные электронные и периодические средства массовой информации</a:t>
            </a:r>
            <a:endParaRPr lang="ru-RU" sz="16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69" name="AutoShape 4"/>
          <p:cNvSpPr>
            <a:spLocks noChangeArrowheads="1"/>
          </p:cNvSpPr>
          <p:nvPr/>
        </p:nvSpPr>
        <p:spPr bwMode="gray">
          <a:xfrm>
            <a:off x="1092200" y="4083918"/>
            <a:ext cx="7584256" cy="472721"/>
          </a:xfrm>
          <a:prstGeom prst="roundRect">
            <a:avLst>
              <a:gd name="adj" fmla="val 19862"/>
            </a:avLst>
          </a:prstGeom>
          <a:noFill/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115616" y="4150707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9A0000"/>
                </a:solidFill>
                <a:latin typeface="Arial Narrow" pitchFamily="34" charset="0"/>
              </a:rPr>
              <a:t>Редакции молодежных теле- и радиопрограмм, молодежные периодические издания</a:t>
            </a:r>
            <a:endParaRPr lang="ru-RU" sz="16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1720" y="2931790"/>
            <a:ext cx="619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9A0000"/>
                </a:solidFill>
                <a:latin typeface="Arial Narrow" pitchFamily="34" charset="0"/>
              </a:rPr>
              <a:t> Журнал и официальный сайт Главного штаба Движения</a:t>
            </a:r>
            <a:endParaRPr lang="ru-RU" sz="16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24" name="Изображение 23" descr="image-14-02-16-11-51-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1707654"/>
            <a:ext cx="1944216" cy="228461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460432" y="195486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17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2051720" y="2883440"/>
            <a:ext cx="6605116" cy="480398"/>
          </a:xfrm>
          <a:prstGeom prst="roundRect">
            <a:avLst>
              <a:gd name="adj" fmla="val 17972"/>
            </a:avLst>
          </a:prstGeom>
          <a:noFill/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106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426096" y="2399280"/>
            <a:ext cx="5170318" cy="31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195486"/>
            <a:ext cx="5220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9A0000"/>
                </a:solidFill>
                <a:latin typeface="Arial Narrow"/>
                <a:cs typeface="Arial Narrow"/>
              </a:rPr>
              <a:t>МАКЕТ ГАЗЕТЫ «ЮНАРМИЯ»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2755" y="642392"/>
            <a:ext cx="2466819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843558"/>
            <a:ext cx="2466819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1405" y="1034182"/>
            <a:ext cx="2466819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3293" y="1256556"/>
            <a:ext cx="2466819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4810" y="1477256"/>
            <a:ext cx="2459158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22512"/>
            <a:ext cx="2466819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0" descr="Безымянный-1.em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3" y="123478"/>
            <a:ext cx="1080120" cy="101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460432" y="195486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18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0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28" y="2139702"/>
            <a:ext cx="9126872" cy="59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395288" y="93663"/>
            <a:ext cx="78486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Arial Narrow" pitchFamily="34" charset="0"/>
              </a:rPr>
              <a:t>Наша родина – Россия</a:t>
            </a:r>
          </a:p>
          <a:p>
            <a:pPr algn="r"/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несколько страниц из главы</a:t>
            </a:r>
          </a:p>
        </p:txBody>
      </p:sp>
      <p:pic>
        <p:nvPicPr>
          <p:cNvPr id="19466" name="Picture 10" descr="E:\печать Родина\Наша родина Россия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871537"/>
            <a:ext cx="2675578" cy="38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E:\печать Родина\Наша родина Россия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699542"/>
            <a:ext cx="1525425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E:\печать Родина\Наша родина Россия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683" y="2786062"/>
            <a:ext cx="1527225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9" name="Picture 13" descr="E:\печать Родина\Наша родина Россия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8971" y="699782"/>
            <a:ext cx="1525277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0" name="Picture 14" descr="E:\печать Родина\Наша родина Россия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0577" y="2786063"/>
            <a:ext cx="1525639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1" name="Picture 15" descr="E:\печать Родина\Наша родина Россия1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4028" y="699542"/>
            <a:ext cx="1526444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2" name="Picture 16" descr="E:\печать Родина\Наша родина Россия2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4865" y="2787774"/>
            <a:ext cx="1527575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6"/>
          <p:cNvSpPr>
            <a:spLocks noChangeArrowheads="1"/>
          </p:cNvSpPr>
          <p:nvPr/>
        </p:nvSpPr>
        <p:spPr bwMode="auto">
          <a:xfrm>
            <a:off x="8671061" y="106822"/>
            <a:ext cx="4315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dirty="0" smtClean="0">
                <a:solidFill>
                  <a:schemeClr val="bg1"/>
                </a:solidFill>
                <a:latin typeface="Impact" pitchFamily="34" charset="0"/>
              </a:rPr>
              <a:t>36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" name="Рисунок 10" descr="Безымянный-1.em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29641"/>
            <a:ext cx="1080120" cy="101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123478"/>
            <a:ext cx="63184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500" b="1" dirty="0">
                <a:solidFill>
                  <a:srgbClr val="9A0000"/>
                </a:solidFill>
                <a:latin typeface="Arial Narrow"/>
                <a:cs typeface="Arial Narrow"/>
              </a:rPr>
              <a:t> СТРАНИЦЫ ИЗ </a:t>
            </a:r>
            <a:r>
              <a:rPr lang="ru-RU" altLang="ru-RU" sz="2500" b="1" dirty="0" smtClean="0">
                <a:solidFill>
                  <a:srgbClr val="9A0000"/>
                </a:solidFill>
                <a:latin typeface="Arial Narrow"/>
                <a:cs typeface="Arial Narrow"/>
              </a:rPr>
              <a:t>АТЛАСА </a:t>
            </a:r>
            <a:r>
              <a:rPr lang="ru-RU" altLang="ru-RU" sz="2500" b="1" dirty="0">
                <a:solidFill>
                  <a:srgbClr val="9A0000"/>
                </a:solidFill>
                <a:latin typeface="Arial Narrow"/>
                <a:cs typeface="Arial Narrow"/>
              </a:rPr>
              <a:t>ЮНАРМЕЙЦА</a:t>
            </a:r>
            <a:endParaRPr lang="ru-RU" sz="2500" dirty="0">
              <a:solidFill>
                <a:srgbClr val="9A0000"/>
              </a:solidFill>
              <a:latin typeface="Arial Narrow"/>
              <a:cs typeface="Arial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60432" y="195486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19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7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918" y="141480"/>
            <a:ext cx="8229600" cy="56044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9A0000"/>
                </a:solidFill>
                <a:latin typeface="Arial Narrow" pitchFamily="34" charset="0"/>
              </a:rPr>
              <a:t>НОРМАТИВНЫЕ ПРАВОВЫЕ АКТЫ</a:t>
            </a:r>
            <a:endParaRPr lang="ru-RU" sz="28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1635646"/>
            <a:ext cx="4536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9A0000"/>
                </a:solidFill>
                <a:latin typeface="Arial Narrow" pitchFamily="34" charset="0"/>
              </a:rPr>
              <a:t>Указ Президента Российской Федерации </a:t>
            </a:r>
          </a:p>
          <a:p>
            <a:pPr algn="ctr"/>
            <a:r>
              <a:rPr lang="ru-RU" dirty="0" smtClean="0">
                <a:solidFill>
                  <a:srgbClr val="9A0000"/>
                </a:solidFill>
                <a:latin typeface="Arial Narrow" pitchFamily="34" charset="0"/>
              </a:rPr>
              <a:t>от 29 октября 2015 г. «О создании Общероссийской общественно-государственной детско-юношеской организации </a:t>
            </a:r>
          </a:p>
          <a:p>
            <a:pPr algn="ctr"/>
            <a:r>
              <a:rPr lang="ru-RU" dirty="0" smtClean="0">
                <a:solidFill>
                  <a:srgbClr val="9A0000"/>
                </a:solidFill>
                <a:latin typeface="Arial Narrow" pitchFamily="34" charset="0"/>
              </a:rPr>
              <a:t>«Российское движение школьников»</a:t>
            </a:r>
            <a:endParaRPr lang="ru-RU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34" name="Picture 3" descr="C:\Documents and Settings\user\Мои документы\Олег\Дизайн\ГЕРАЛЬДИКА\Звезда разная\zvezda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2813914"/>
            <a:ext cx="297554" cy="3214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460432" y="195486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Изображение 2" descr="Putin_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915566"/>
            <a:ext cx="2592288" cy="3760643"/>
          </a:xfrm>
          <a:prstGeom prst="rect">
            <a:avLst/>
          </a:prstGeom>
        </p:spPr>
      </p:pic>
      <p:pic>
        <p:nvPicPr>
          <p:cNvPr id="11" name="Изображение 10" descr="image-14-02-16-11-51-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219822"/>
            <a:ext cx="1259632" cy="148017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426096" y="2399280"/>
            <a:ext cx="5170318" cy="31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75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клубы0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2700" y="2931790"/>
            <a:ext cx="2777452" cy="1933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user\Рабочий стол\26-03-2013_21-12-06\P108034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2931790"/>
            <a:ext cx="2499707" cy="1925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Documents and Settings\user\Рабочий стол\26-03-2013_21-12-06\фото - 000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6622" y="2931790"/>
            <a:ext cx="2529834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11560" y="195486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A0000"/>
                </a:solidFill>
                <a:latin typeface="Arial Narrow" pitchFamily="34" charset="0"/>
              </a:rPr>
              <a:t>ВОЕННО-ПАТРИОТИЧЕСКОЕ ВОСПИТАНИЕ МОЛОДЕЖИ</a:t>
            </a:r>
          </a:p>
          <a:p>
            <a:pPr algn="ctr"/>
            <a:r>
              <a:rPr lang="ru-RU" sz="2000" b="1" dirty="0" smtClean="0">
                <a:solidFill>
                  <a:srgbClr val="9A0000"/>
                </a:solidFill>
                <a:latin typeface="Arial Narrow" pitchFamily="34" charset="0"/>
              </a:rPr>
              <a:t>НА СОВРЕМЕННОМ ЭТАПЕ </a:t>
            </a:r>
            <a:endParaRPr lang="ru-RU" sz="20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7244" y="1203598"/>
            <a:ext cx="582724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9A0000"/>
                </a:solidFill>
                <a:latin typeface="Arial Narrow" pitchFamily="34" charset="0"/>
              </a:rPr>
              <a:t>В </a:t>
            </a:r>
            <a:r>
              <a:rPr lang="ru-RU" dirty="0">
                <a:solidFill>
                  <a:srgbClr val="9A0000"/>
                </a:solidFill>
                <a:latin typeface="Arial Narrow" pitchFamily="34" charset="0"/>
              </a:rPr>
              <a:t>Российской Федерации </a:t>
            </a:r>
            <a:r>
              <a:rPr lang="ru-RU" dirty="0" smtClean="0">
                <a:solidFill>
                  <a:srgbClr val="9A0000"/>
                </a:solidFill>
                <a:latin typeface="Arial Narrow" pitchFamily="34" charset="0"/>
              </a:rPr>
              <a:t>более 5000 </a:t>
            </a:r>
            <a:r>
              <a:rPr lang="ru-RU" dirty="0">
                <a:solidFill>
                  <a:srgbClr val="9A0000"/>
                </a:solidFill>
                <a:latin typeface="Arial Narrow" pitchFamily="34" charset="0"/>
              </a:rPr>
              <a:t>патриотических организаций</a:t>
            </a:r>
            <a:r>
              <a:rPr lang="ru-RU" dirty="0" smtClean="0">
                <a:solidFill>
                  <a:srgbClr val="9A0000"/>
                </a:solidFill>
                <a:latin typeface="Arial Narrow" pitchFamily="34" charset="0"/>
              </a:rPr>
              <a:t>, из которых свыше 2000 имеют</a:t>
            </a:r>
          </a:p>
          <a:p>
            <a:pPr algn="ctr"/>
            <a:r>
              <a:rPr lang="ru-RU" dirty="0" smtClean="0">
                <a:solidFill>
                  <a:srgbClr val="9A0000"/>
                </a:solidFill>
                <a:latin typeface="Arial Narrow" pitchFamily="34" charset="0"/>
              </a:rPr>
              <a:t> </a:t>
            </a:r>
            <a:r>
              <a:rPr lang="ru-RU" dirty="0">
                <a:solidFill>
                  <a:srgbClr val="9A0000"/>
                </a:solidFill>
                <a:latin typeface="Arial Narrow" pitchFamily="34" charset="0"/>
              </a:rPr>
              <a:t>военно-патриотическую </a:t>
            </a:r>
            <a:r>
              <a:rPr lang="ru-RU" dirty="0" smtClean="0">
                <a:solidFill>
                  <a:srgbClr val="9A0000"/>
                </a:solidFill>
                <a:latin typeface="Arial Narrow" pitchFamily="34" charset="0"/>
              </a:rPr>
              <a:t>направленность.</a:t>
            </a:r>
            <a:endParaRPr lang="ru-RU" dirty="0">
              <a:solidFill>
                <a:srgbClr val="9A0000"/>
              </a:solidFill>
              <a:latin typeface="Arial Narrow" pitchFamily="34" charset="0"/>
            </a:endParaRPr>
          </a:p>
          <a:p>
            <a:pPr algn="ctr"/>
            <a:endParaRPr lang="ru-RU" sz="11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10" name="Изображение 9" descr="image-14-02-16-11-51-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555526"/>
            <a:ext cx="2376264" cy="2792310"/>
          </a:xfrm>
          <a:prstGeom prst="rect">
            <a:avLst/>
          </a:prstGeom>
        </p:spPr>
      </p:pic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3295875" y="934250"/>
            <a:ext cx="5400600" cy="1584176"/>
          </a:xfrm>
          <a:prstGeom prst="roundRect">
            <a:avLst>
              <a:gd name="adj" fmla="val 20254"/>
            </a:avLst>
          </a:prstGeom>
          <a:noFill/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426096" y="2399280"/>
            <a:ext cx="5170318" cy="31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460432" y="195486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20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9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467544" y="123478"/>
            <a:ext cx="8208912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247" tIns="54135" rIns="108247" bIns="54135" anchor="ctr"/>
          <a:lstStyle/>
          <a:p>
            <a:pPr algn="ctr"/>
            <a:r>
              <a:rPr lang="ru-RU" altLang="ru-RU" sz="2200" b="1" dirty="0">
                <a:solidFill>
                  <a:srgbClr val="9A0000"/>
                </a:solidFill>
                <a:latin typeface="Arial Narrow"/>
                <a:cs typeface="Arial Narrow"/>
              </a:rPr>
              <a:t>ВОЕННО-СПОРТИВНАЯ ИГРА «ЗАРНИЦА ПОВОЛЖЬЯ-2015»</a:t>
            </a:r>
          </a:p>
        </p:txBody>
      </p:sp>
      <p:sp>
        <p:nvSpPr>
          <p:cNvPr id="5" name="Прямоугольник 46"/>
          <p:cNvSpPr>
            <a:spLocks noChangeArrowheads="1"/>
          </p:cNvSpPr>
          <p:nvPr/>
        </p:nvSpPr>
        <p:spPr bwMode="auto">
          <a:xfrm>
            <a:off x="611560" y="4016311"/>
            <a:ext cx="7992888" cy="830997"/>
          </a:xfrm>
          <a:prstGeom prst="rect">
            <a:avLst/>
          </a:prstGeom>
          <a:ln w="28575" cmpd="sng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6213" algn="just">
              <a:defRPr/>
            </a:pPr>
            <a:r>
              <a:rPr lang="ru-RU" sz="1200" b="0" dirty="0">
                <a:solidFill>
                  <a:srgbClr val="9A0000"/>
                </a:solidFill>
                <a:latin typeface="Arial Narrow"/>
                <a:cs typeface="Arial Narrow"/>
              </a:rPr>
              <a:t>Общее количество участников  игры составило более 116 тыс. подростков. </a:t>
            </a:r>
            <a:r>
              <a:rPr lang="ru-RU" sz="1200" b="0" dirty="0" smtClean="0">
                <a:solidFill>
                  <a:srgbClr val="9A0000"/>
                </a:solidFill>
                <a:latin typeface="Arial Narrow"/>
                <a:cs typeface="Arial Narrow"/>
              </a:rPr>
              <a:t>Юнармейцы </a:t>
            </a:r>
            <a:r>
              <a:rPr lang="ru-RU" sz="1200" b="0" dirty="0">
                <a:solidFill>
                  <a:srgbClr val="9A0000"/>
                </a:solidFill>
                <a:latin typeface="Arial Narrow"/>
                <a:cs typeface="Arial Narrow"/>
              </a:rPr>
              <a:t>в течение четырех дней соревновались в беге, стрельбе из пневматической винтовки, метании гранаты и силовой гимнастике, строевой подготовке, сборке-разборке автомата Калашникова. Ребята участвовали в конкурсе «Визитная карточка» и военно-исторической викторине, проявили себя в спортивном ориентировании. Самым зрелищным из состязаний стала тактическая игра на местности</a:t>
            </a:r>
          </a:p>
        </p:txBody>
      </p:sp>
      <p:pic>
        <p:nvPicPr>
          <p:cNvPr id="32770" name="Picture 2" descr="E:\Предложения и работа отдела\Юнармейское движение\картинки на слайды\fZvtq11PYX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61" y="726132"/>
            <a:ext cx="2232383" cy="14857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771" name="Picture 3" descr="E:\Предложения и работа отдела\Юнармейское движение\картинки на слайды\DSC005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425" y="2283719"/>
            <a:ext cx="2232383" cy="15121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772" name="Picture 4" descr="E:\Предложения и работа отдела\Юнармейское движение\картинки на слайды\ico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699542"/>
            <a:ext cx="3218470" cy="30963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773" name="Picture 5" descr="E:\Предложения и работа отдела\Юнармейское движение\картинки на слайды\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448" y="703066"/>
            <a:ext cx="2303992" cy="15344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774" name="Picture 6" descr="E:\Предложения и работа отдела\Юнармейское движение\картинки на слайды\icon (1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283718"/>
            <a:ext cx="2303992" cy="15379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426096" y="2399280"/>
            <a:ext cx="5170318" cy="31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611560" y="3971237"/>
            <a:ext cx="7992888" cy="976777"/>
          </a:xfrm>
          <a:prstGeom prst="roundRect">
            <a:avLst>
              <a:gd name="adj" fmla="val 19862"/>
            </a:avLst>
          </a:prstGeom>
          <a:noFill/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60432" y="195486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21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92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1108075" y="327025"/>
            <a:ext cx="69342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247" tIns="54135" rIns="108247" bIns="54135" anchor="ctr"/>
          <a:lstStyle/>
          <a:p>
            <a:pPr algn="ctr" defTabSz="900113"/>
            <a:endParaRPr lang="ru-RU" sz="1100" b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771550"/>
            <a:ext cx="1990600" cy="207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931790"/>
            <a:ext cx="245811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2931790"/>
            <a:ext cx="2664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5182" y="799067"/>
            <a:ext cx="2957800" cy="207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931790"/>
            <a:ext cx="2520280" cy="186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0" name="Picture 8" descr="E:\Предложения и работа отдела\Юнармейское движение\Зарница\Брянск\02760t0013590h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799067"/>
            <a:ext cx="2664296" cy="2070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67544" y="195486"/>
            <a:ext cx="8208912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717" tIns="44359" rIns="88717" bIns="44359" anchor="ctr"/>
          <a:lstStyle/>
          <a:p>
            <a:pPr algn="ctr"/>
            <a:r>
              <a:rPr lang="ru-RU" altLang="ru-RU" sz="2200" b="1" dirty="0" smtClean="0">
                <a:solidFill>
                  <a:srgbClr val="9A0000"/>
                </a:solidFill>
                <a:latin typeface="Arial Narrow"/>
                <a:cs typeface="Arial Narrow"/>
              </a:rPr>
              <a:t>ВОЕННО-ПАТРИОТИЧЕСКИЕ ОБЪЕДИНЕНИЯ БРЯНСКОЙ ОБЛАСТИ</a:t>
            </a:r>
            <a:endParaRPr lang="ru-RU" altLang="ru-RU" sz="2200" b="1" dirty="0">
              <a:solidFill>
                <a:srgbClr val="9A0000"/>
              </a:solidFill>
              <a:latin typeface="Arial Narrow"/>
              <a:cs typeface="Arial Narrow"/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426096" y="2399280"/>
            <a:ext cx="5170318" cy="31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460432" y="195486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22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Изображение 13" descr="image-14-02-16-11-51-4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3795886"/>
            <a:ext cx="1259632" cy="148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4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1108075" y="327025"/>
            <a:ext cx="69342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247" tIns="54135" rIns="108247" bIns="54135" anchor="ctr"/>
          <a:lstStyle/>
          <a:p>
            <a:pPr algn="ctr" defTabSz="900113"/>
            <a:endParaRPr lang="ru-RU" sz="1100" b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050" name="Picture 2" descr="E:\Предложения и работа отдела\Юнармейское движение\Зарница\Севастополь\img_92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793077"/>
            <a:ext cx="2660244" cy="22706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818" y="792797"/>
            <a:ext cx="3114086" cy="227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792797"/>
            <a:ext cx="2143708" cy="227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147814"/>
            <a:ext cx="2664296" cy="170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147814"/>
            <a:ext cx="2664296" cy="170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147814"/>
            <a:ext cx="2592287" cy="170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195486"/>
            <a:ext cx="9144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717" tIns="44359" rIns="88717" bIns="44359" anchor="ctr"/>
          <a:lstStyle/>
          <a:p>
            <a:pPr algn="ctr"/>
            <a:r>
              <a:rPr lang="ru-RU" altLang="ru-RU" sz="2200" b="1" dirty="0" smtClean="0">
                <a:solidFill>
                  <a:srgbClr val="9A0000"/>
                </a:solidFill>
                <a:latin typeface="Arial Narrow"/>
                <a:cs typeface="Arial Narrow"/>
              </a:rPr>
              <a:t>ВСЕРОССИЙСКАЯ ВОЕННО-СПОРТИВНАЯ ИГРА «ПОБЕДА-2015»</a:t>
            </a:r>
            <a:endParaRPr lang="ru-RU" altLang="ru-RU" sz="2200" b="1" dirty="0">
              <a:solidFill>
                <a:srgbClr val="9A0000"/>
              </a:solidFill>
              <a:latin typeface="Arial Narrow"/>
              <a:cs typeface="Arial Narrow"/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426096" y="2399280"/>
            <a:ext cx="5170318" cy="31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460432" y="195486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23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Изображение 12" descr="image-14-02-16-11-51-4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3795886"/>
            <a:ext cx="1259632" cy="148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8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1108075" y="327025"/>
            <a:ext cx="69342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247" tIns="54135" rIns="108247" bIns="54135" anchor="ctr"/>
          <a:lstStyle/>
          <a:p>
            <a:pPr algn="ctr" defTabSz="900113"/>
            <a:endParaRPr lang="ru-RU" sz="11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3568" y="159526"/>
            <a:ext cx="7992888" cy="39600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88717" tIns="44359" rIns="88717" bIns="44359" anchor="ctr"/>
          <a:lstStyle/>
          <a:p>
            <a:pPr algn="ctr"/>
            <a:r>
              <a:rPr lang="ru-RU" altLang="ru-RU" sz="2200" b="1" dirty="0" smtClean="0">
                <a:solidFill>
                  <a:srgbClr val="9A0000"/>
                </a:solidFill>
                <a:latin typeface="Arial Narrow"/>
                <a:cs typeface="Arial Narrow"/>
              </a:rPr>
              <a:t>«ПАРТИЗАНСКАЯ ДЕРЕВНЯ» на </a:t>
            </a:r>
            <a:r>
              <a:rPr lang="ru-RU" altLang="ru-RU" sz="2200" b="1" dirty="0">
                <a:solidFill>
                  <a:srgbClr val="9A0000"/>
                </a:solidFill>
                <a:latin typeface="Arial Narrow"/>
                <a:cs typeface="Arial Narrow"/>
              </a:rPr>
              <a:t>территории Парка </a:t>
            </a:r>
            <a:r>
              <a:rPr lang="ru-RU" altLang="ru-RU" sz="2200" b="1" dirty="0" smtClean="0">
                <a:solidFill>
                  <a:srgbClr val="9A0000"/>
                </a:solidFill>
                <a:latin typeface="Arial Narrow"/>
                <a:cs typeface="Arial Narrow"/>
              </a:rPr>
              <a:t>«ПАТРИОТ»</a:t>
            </a:r>
            <a:endParaRPr lang="ru-RU" altLang="ru-RU" sz="2200" b="1" dirty="0">
              <a:solidFill>
                <a:srgbClr val="9A0000"/>
              </a:solidFill>
              <a:latin typeface="Arial Narrow"/>
              <a:cs typeface="Arial Narrow"/>
            </a:endParaRPr>
          </a:p>
        </p:txBody>
      </p:sp>
      <p:pic>
        <p:nvPicPr>
          <p:cNvPr id="10" name="Picture 2" descr="D:\Партизанская деревня\GRI_6877-550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699542"/>
            <a:ext cx="3744416" cy="237370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3" descr="D:\Партизанская деревня\GRIX7377-5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147814"/>
            <a:ext cx="2620668" cy="160385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9992" y="699542"/>
            <a:ext cx="4248472" cy="237370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3" descr="C:\Users\user\Desktop\фото\IMG_004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147814"/>
            <a:ext cx="2694776" cy="160385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6" descr="G:\20151107_08432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147814"/>
            <a:ext cx="2672711" cy="160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426096" y="2399280"/>
            <a:ext cx="5170318" cy="31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460432" y="195486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24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7" name="Изображение 16" descr="image-14-02-16-11-51-4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3795886"/>
            <a:ext cx="1259632" cy="148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5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2131265" y="2111867"/>
            <a:ext cx="5773811" cy="283821"/>
          </a:xfrm>
          <a:prstGeom prst="roundRect">
            <a:avLst>
              <a:gd name="adj" fmla="val 25431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dirty="0">
                <a:latin typeface="Arial Narrow"/>
                <a:cs typeface="Arial Narrow"/>
              </a:rPr>
              <a:t>в акваторию Черного моря (подводная, у Южного берега Крыма)</a:t>
            </a:r>
            <a:endParaRPr lang="en-US" sz="140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1929921" y="1751576"/>
            <a:ext cx="6057632" cy="285212"/>
          </a:xfrm>
          <a:prstGeom prst="roundRect">
            <a:avLst>
              <a:gd name="adj" fmla="val 31101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dirty="0">
                <a:latin typeface="Arial Narrow"/>
                <a:cs typeface="Arial Narrow"/>
              </a:rPr>
              <a:t>в Республику Крым (г. Керчь, </a:t>
            </a:r>
            <a:r>
              <a:rPr lang="ru-RU" sz="1400" dirty="0" err="1">
                <a:latin typeface="Arial Narrow"/>
                <a:cs typeface="Arial Narrow"/>
              </a:rPr>
              <a:t>Аджимушкайские</a:t>
            </a:r>
            <a:r>
              <a:rPr lang="ru-RU" sz="1400" dirty="0">
                <a:latin typeface="Arial Narrow"/>
                <a:cs typeface="Arial Narrow"/>
              </a:rPr>
              <a:t> каменоломни)</a:t>
            </a:r>
            <a:endParaRPr lang="en-US" sz="140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gray">
          <a:xfrm>
            <a:off x="2188092" y="2840654"/>
            <a:ext cx="5457992" cy="441038"/>
          </a:xfrm>
          <a:prstGeom prst="roundRect">
            <a:avLst>
              <a:gd name="adj" fmla="val 27321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spc="-50" dirty="0">
                <a:latin typeface="Arial Narrow"/>
                <a:cs typeface="Arial Narrow"/>
              </a:rPr>
              <a:t>участие в экспедиции у берегов Северного Ледовитого океана </a:t>
            </a:r>
          </a:p>
          <a:p>
            <a:pPr>
              <a:defRPr/>
            </a:pPr>
            <a:r>
              <a:rPr lang="ru-RU" sz="1400" spc="-50" dirty="0">
                <a:latin typeface="Arial Narrow"/>
                <a:cs typeface="Arial Narrow"/>
              </a:rPr>
              <a:t>(поиск места гибели Героя Советского Союза летчика </a:t>
            </a:r>
            <a:r>
              <a:rPr lang="ru-RU" sz="1400" spc="-50" dirty="0" err="1">
                <a:latin typeface="Arial Narrow"/>
                <a:cs typeface="Arial Narrow"/>
              </a:rPr>
              <a:t>С.А.Леваневского</a:t>
            </a:r>
            <a:r>
              <a:rPr lang="ru-RU" sz="1400" spc="-50" dirty="0">
                <a:latin typeface="Arial Narrow"/>
                <a:cs typeface="Arial Narrow"/>
              </a:rPr>
              <a:t>)</a:t>
            </a:r>
            <a:endParaRPr lang="en-US" sz="1400" spc="-5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gray">
          <a:xfrm>
            <a:off x="1322494" y="1032367"/>
            <a:ext cx="6814380" cy="283821"/>
          </a:xfrm>
          <a:prstGeom prst="roundRect">
            <a:avLst>
              <a:gd name="adj" fmla="val 27322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spc="-70" dirty="0">
                <a:solidFill>
                  <a:schemeClr val="tx1"/>
                </a:solidFill>
                <a:latin typeface="Arial Narrow"/>
                <a:cs typeface="Arial Narrow"/>
              </a:rPr>
              <a:t>в акваторию Балтийского моря (острова </a:t>
            </a:r>
            <a:r>
              <a:rPr lang="ru-RU" sz="1400" spc="-70" dirty="0" err="1">
                <a:solidFill>
                  <a:schemeClr val="tx1"/>
                </a:solidFill>
                <a:latin typeface="Arial Narrow"/>
                <a:cs typeface="Arial Narrow"/>
              </a:rPr>
              <a:t>Гогланд</a:t>
            </a:r>
            <a:r>
              <a:rPr lang="ru-RU" sz="1400" spc="-70" dirty="0">
                <a:solidFill>
                  <a:schemeClr val="tx1"/>
                </a:solidFill>
                <a:latin typeface="Arial Narrow"/>
                <a:cs typeface="Arial Narrow"/>
              </a:rPr>
              <a:t>, Большой </a:t>
            </a:r>
            <a:r>
              <a:rPr lang="ru-RU" sz="1400" spc="-70" dirty="0" err="1">
                <a:solidFill>
                  <a:schemeClr val="tx1"/>
                </a:solidFill>
                <a:latin typeface="Arial Narrow"/>
                <a:cs typeface="Arial Narrow"/>
              </a:rPr>
              <a:t>Тютерс</a:t>
            </a:r>
            <a:r>
              <a:rPr lang="ru-RU" sz="1400" spc="-70" dirty="0">
                <a:solidFill>
                  <a:schemeClr val="tx1"/>
                </a:solidFill>
                <a:latin typeface="Arial Narrow"/>
                <a:cs typeface="Arial Narrow"/>
              </a:rPr>
              <a:t>, </a:t>
            </a:r>
            <a:r>
              <a:rPr lang="ru-RU" sz="1400" spc="-70" dirty="0" err="1">
                <a:solidFill>
                  <a:schemeClr val="tx1"/>
                </a:solidFill>
                <a:latin typeface="Arial Narrow"/>
                <a:cs typeface="Arial Narrow"/>
              </a:rPr>
              <a:t>Сескар</a:t>
            </a:r>
            <a:r>
              <a:rPr lang="ru-RU" sz="1400" spc="-70" dirty="0">
                <a:solidFill>
                  <a:schemeClr val="tx1"/>
                </a:solidFill>
                <a:latin typeface="Arial Narrow"/>
                <a:cs typeface="Arial Narrow"/>
              </a:rPr>
              <a:t>, Малый и </a:t>
            </a:r>
            <a:r>
              <a:rPr lang="ru-RU" sz="1400" spc="-70" dirty="0" err="1">
                <a:solidFill>
                  <a:schemeClr val="tx1"/>
                </a:solidFill>
                <a:latin typeface="Arial Narrow"/>
                <a:cs typeface="Arial Narrow"/>
              </a:rPr>
              <a:t>Соммерс</a:t>
            </a:r>
            <a:r>
              <a:rPr lang="ru-RU" sz="1400" spc="-70" dirty="0">
                <a:solidFill>
                  <a:schemeClr val="tx1"/>
                </a:solidFill>
                <a:latin typeface="Arial Narrow"/>
                <a:cs typeface="Arial Narrow"/>
              </a:rPr>
              <a:t>)</a:t>
            </a:r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gray">
          <a:xfrm>
            <a:off x="2196156" y="2472229"/>
            <a:ext cx="5615203" cy="283821"/>
          </a:xfrm>
          <a:prstGeom prst="roundRect">
            <a:avLst>
              <a:gd name="adj" fmla="val 29211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dirty="0">
                <a:latin typeface="Arial Narrow"/>
                <a:cs typeface="Arial Narrow"/>
              </a:rPr>
              <a:t>в Кабардино-Балкарскую Республику (на склоны горы Эльбрус)</a:t>
            </a: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gray">
          <a:xfrm>
            <a:off x="2078573" y="3372342"/>
            <a:ext cx="5427382" cy="283821"/>
          </a:xfrm>
          <a:prstGeom prst="roundRect">
            <a:avLst>
              <a:gd name="adj" fmla="val 31101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dirty="0">
                <a:latin typeface="Arial Narrow"/>
                <a:cs typeface="Arial Narrow"/>
              </a:rPr>
              <a:t>в Новгородскую область (н.п. Мясной Бор)</a:t>
            </a: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gray">
          <a:xfrm>
            <a:off x="1590608" y="1392729"/>
            <a:ext cx="6468059" cy="283821"/>
          </a:xfrm>
          <a:prstGeom prst="roundRect">
            <a:avLst>
              <a:gd name="adj" fmla="val 32991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dirty="0">
                <a:latin typeface="Arial Narrow"/>
                <a:cs typeface="Arial Narrow"/>
              </a:rPr>
              <a:t>«</a:t>
            </a:r>
            <a:r>
              <a:rPr lang="ru-RU" sz="1400" dirty="0" err="1">
                <a:latin typeface="Arial Narrow"/>
                <a:cs typeface="Arial Narrow"/>
              </a:rPr>
              <a:t>Волховский</a:t>
            </a:r>
            <a:r>
              <a:rPr lang="ru-RU" sz="1400" dirty="0">
                <a:latin typeface="Arial Narrow"/>
                <a:cs typeface="Arial Narrow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 Narrow"/>
                <a:cs typeface="Arial Narrow"/>
              </a:rPr>
              <a:t>фронт» (Ленинградская область, «Невский пятачок»)</a:t>
            </a:r>
          </a:p>
        </p:txBody>
      </p:sp>
      <p:sp>
        <p:nvSpPr>
          <p:cNvPr id="43" name="AutoShape 4"/>
          <p:cNvSpPr>
            <a:spLocks noChangeArrowheads="1"/>
          </p:cNvSpPr>
          <p:nvPr/>
        </p:nvSpPr>
        <p:spPr bwMode="gray">
          <a:xfrm>
            <a:off x="1970623" y="3732704"/>
            <a:ext cx="5427382" cy="283821"/>
          </a:xfrm>
          <a:prstGeom prst="roundRect">
            <a:avLst>
              <a:gd name="adj" fmla="val 34881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dirty="0">
                <a:latin typeface="Arial Narrow"/>
                <a:cs typeface="Arial Narrow"/>
              </a:rPr>
              <a:t>в Мурманскую область (Кольский полуостров)</a:t>
            </a:r>
          </a:p>
        </p:txBody>
      </p:sp>
      <p:sp>
        <p:nvSpPr>
          <p:cNvPr id="76" name="AutoShape 4"/>
          <p:cNvSpPr>
            <a:spLocks noChangeArrowheads="1"/>
          </p:cNvSpPr>
          <p:nvPr/>
        </p:nvSpPr>
        <p:spPr bwMode="gray">
          <a:xfrm>
            <a:off x="1404046" y="4469304"/>
            <a:ext cx="5616226" cy="283821"/>
          </a:xfrm>
          <a:prstGeom prst="roundRect">
            <a:avLst>
              <a:gd name="adj" fmla="val 31101"/>
            </a:avLst>
          </a:prstGeom>
          <a:solidFill>
            <a:srgbClr val="F2F2F2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dirty="0">
                <a:latin typeface="Arial Narrow"/>
                <a:cs typeface="Arial Narrow"/>
              </a:rPr>
              <a:t>на Курильские острова (о. </a:t>
            </a:r>
            <a:r>
              <a:rPr lang="ru-RU" sz="1400" dirty="0" err="1">
                <a:latin typeface="Arial Narrow"/>
                <a:cs typeface="Arial Narrow"/>
              </a:rPr>
              <a:t>Шумшу</a:t>
            </a:r>
            <a:r>
              <a:rPr lang="ru-RU" sz="1400" dirty="0">
                <a:latin typeface="Arial Narrow"/>
                <a:cs typeface="Arial Narrow"/>
              </a:rPr>
              <a:t>)</a:t>
            </a:r>
            <a:endParaRPr lang="en-US" sz="140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84" name="AutoShape 4"/>
          <p:cNvSpPr>
            <a:spLocks noChangeArrowheads="1"/>
          </p:cNvSpPr>
          <p:nvPr/>
        </p:nvSpPr>
        <p:spPr bwMode="gray">
          <a:xfrm>
            <a:off x="1759504" y="4107426"/>
            <a:ext cx="5520596" cy="285212"/>
          </a:xfrm>
          <a:prstGeom prst="roundRect">
            <a:avLst>
              <a:gd name="adj" fmla="val 34881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dirty="0">
                <a:latin typeface="Arial Narrow"/>
                <a:cs typeface="Arial Narrow"/>
              </a:rPr>
              <a:t>в Китайскую Народную Республику (округ </a:t>
            </a:r>
            <a:r>
              <a:rPr lang="ru-RU" sz="1400" dirty="0" err="1">
                <a:latin typeface="Arial Narrow"/>
                <a:cs typeface="Arial Narrow"/>
              </a:rPr>
              <a:t>Муданьцзян</a:t>
            </a:r>
            <a:r>
              <a:rPr lang="ru-RU" sz="1400" dirty="0">
                <a:latin typeface="Arial Narrow"/>
                <a:cs typeface="Arial Narrow"/>
              </a:rPr>
              <a:t>)</a:t>
            </a:r>
          </a:p>
        </p:txBody>
      </p:sp>
      <p:pic>
        <p:nvPicPr>
          <p:cNvPr id="57359" name="Picture 6" descr="http://www.rf-poisk.ru/static/img/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075806"/>
            <a:ext cx="1013022" cy="40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0" name="Picture 4" descr="http://cdn2.img22.rian.ru/images/94683/23/94683238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52" y="3435846"/>
            <a:ext cx="7461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1" name="Picture 2" descr="http://www.bf.sistema.ru/sites/default/files/rusgeogrobsh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38" y="2224311"/>
            <a:ext cx="9556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AutoShape 3"/>
          <p:cNvSpPr>
            <a:spLocks noChangeAspect="1" noChangeArrowheads="1"/>
          </p:cNvSpPr>
          <p:nvPr/>
        </p:nvSpPr>
        <p:spPr bwMode="ltGray">
          <a:xfrm rot="5400000">
            <a:off x="-1744663" y="1188119"/>
            <a:ext cx="3451225" cy="349250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403350" y="2152873"/>
            <a:ext cx="381000" cy="381000"/>
            <a:chOff x="2078" y="1680"/>
            <a:chExt cx="1615" cy="1615"/>
          </a:xfrm>
        </p:grpSpPr>
        <p:sp>
          <p:nvSpPr>
            <p:cNvPr id="57432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433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109" name="Picture 5" descr="Средняя эмблема МО (орел)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1568673"/>
            <a:ext cx="1174750" cy="684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482725" y="2591023"/>
            <a:ext cx="381000" cy="381000"/>
            <a:chOff x="2078" y="1680"/>
            <a:chExt cx="1615" cy="1615"/>
          </a:xfrm>
        </p:grpSpPr>
        <p:sp>
          <p:nvSpPr>
            <p:cNvPr id="57426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427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482725" y="3043461"/>
            <a:ext cx="381000" cy="381000"/>
            <a:chOff x="2078" y="1680"/>
            <a:chExt cx="1615" cy="1615"/>
          </a:xfrm>
        </p:grpSpPr>
        <p:sp>
          <p:nvSpPr>
            <p:cNvPr id="57420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421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1352550" y="3462561"/>
            <a:ext cx="381000" cy="381000"/>
            <a:chOff x="2078" y="1680"/>
            <a:chExt cx="1615" cy="1615"/>
          </a:xfrm>
        </p:grpSpPr>
        <p:sp>
          <p:nvSpPr>
            <p:cNvPr id="5741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41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7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116013" y="3859436"/>
            <a:ext cx="381000" cy="381000"/>
            <a:chOff x="2078" y="1680"/>
            <a:chExt cx="1615" cy="1615"/>
          </a:xfrm>
        </p:grpSpPr>
        <p:sp>
          <p:nvSpPr>
            <p:cNvPr id="57408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409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5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755650" y="4168998"/>
            <a:ext cx="381000" cy="381000"/>
            <a:chOff x="2078" y="1680"/>
            <a:chExt cx="1615" cy="1615"/>
          </a:xfrm>
        </p:grpSpPr>
        <p:sp>
          <p:nvSpPr>
            <p:cNvPr id="57402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403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1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2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303213" y="4405536"/>
            <a:ext cx="381000" cy="381000"/>
            <a:chOff x="2078" y="1680"/>
            <a:chExt cx="1615" cy="1615"/>
          </a:xfrm>
        </p:grpSpPr>
        <p:sp>
          <p:nvSpPr>
            <p:cNvPr id="57396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97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9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1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303213" y="1165448"/>
            <a:ext cx="381000" cy="381000"/>
            <a:chOff x="2078" y="1680"/>
            <a:chExt cx="1615" cy="1615"/>
          </a:xfrm>
        </p:grpSpPr>
        <p:sp>
          <p:nvSpPr>
            <p:cNvPr id="57390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91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5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7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8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827088" y="1432148"/>
            <a:ext cx="381000" cy="381000"/>
            <a:chOff x="2078" y="1680"/>
            <a:chExt cx="1615" cy="1615"/>
          </a:xfrm>
        </p:grpSpPr>
        <p:sp>
          <p:nvSpPr>
            <p:cNvPr id="5738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8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2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1187450" y="1792511"/>
            <a:ext cx="381000" cy="381000"/>
            <a:chOff x="2078" y="1680"/>
            <a:chExt cx="1615" cy="1615"/>
          </a:xfrm>
        </p:grpSpPr>
        <p:sp>
          <p:nvSpPr>
            <p:cNvPr id="57378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79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9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0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5" name="Rectangle 4"/>
          <p:cNvSpPr>
            <a:spLocks noChangeArrowheads="1"/>
          </p:cNvSpPr>
          <p:nvPr/>
        </p:nvSpPr>
        <p:spPr bwMode="auto">
          <a:xfrm>
            <a:off x="0" y="627534"/>
            <a:ext cx="9144000" cy="468000"/>
          </a:xfrm>
          <a:prstGeom prst="rect">
            <a:avLst/>
          </a:prstGeom>
          <a:solidFill>
            <a:srgbClr val="99B2B2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88717" tIns="44359" rIns="88717" bIns="44359" anchor="ctr"/>
          <a:lstStyle/>
          <a:p>
            <a:pPr algn="ctr">
              <a:lnSpc>
                <a:spcPct val="80000"/>
              </a:lnSpc>
              <a:defRPr/>
            </a:pPr>
            <a:r>
              <a:rPr lang="ru-RU" altLang="ru-RU" sz="1400" b="1" dirty="0" smtClean="0">
                <a:solidFill>
                  <a:srgbClr val="9A0000"/>
                </a:solidFill>
                <a:latin typeface="Arial Narrow"/>
                <a:cs typeface="Arial Narrow"/>
              </a:rPr>
              <a:t>ПОИСКОВЫЕ ЭКСПЕДИЦИИ, ПРОВЕДЕННЫЕ В 2015 ГОДУ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3527" y="0"/>
            <a:ext cx="784887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9A0000"/>
                </a:solidFill>
                <a:latin typeface="Arial Narrow"/>
                <a:cs typeface="Arial Narrow"/>
              </a:rPr>
              <a:t>Указом Президента Российской Федерации от 22 января 2006 г. № 37 «Вопросы увековечения памяти погибших при защите Отечества» Минобороны определено уполномоченным федеральным</a:t>
            </a:r>
          </a:p>
          <a:p>
            <a:pPr algn="ctr"/>
            <a:r>
              <a:rPr lang="ru-RU" sz="1300" dirty="0">
                <a:solidFill>
                  <a:srgbClr val="9A0000"/>
                </a:solidFill>
                <a:latin typeface="Arial Narrow"/>
                <a:cs typeface="Arial Narrow"/>
              </a:rPr>
              <a:t>о</a:t>
            </a:r>
            <a:r>
              <a:rPr lang="ru-RU" sz="1300" dirty="0" smtClean="0">
                <a:solidFill>
                  <a:srgbClr val="9A0000"/>
                </a:solidFill>
                <a:latin typeface="Arial Narrow"/>
                <a:cs typeface="Arial Narrow"/>
              </a:rPr>
              <a:t>рганом исполнительной власти в сфере увековечения памяти погибших при защите Отечества </a:t>
            </a:r>
            <a:endParaRPr lang="ru-RU" sz="1300" dirty="0">
              <a:solidFill>
                <a:srgbClr val="9A0000"/>
              </a:solidFill>
              <a:latin typeface="Arial Narrow"/>
              <a:cs typeface="Arial Narrow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460432" y="195486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25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8" name="Изображение 97" descr="image-14-02-16-11-51-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3795886"/>
            <a:ext cx="1259632" cy="148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1043608" y="3960341"/>
            <a:ext cx="7128792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247" tIns="54135" rIns="108247" bIns="54135" anchor="ctr"/>
          <a:lstStyle/>
          <a:p>
            <a:pPr algn="ctr" defTabSz="900113"/>
            <a:r>
              <a:rPr lang="ru-RU" sz="2000" b="1" dirty="0" smtClean="0">
                <a:solidFill>
                  <a:srgbClr val="9A0000"/>
                </a:solidFill>
                <a:latin typeface="Arial Narrow" panose="020B0606020202030204" pitchFamily="34" charset="0"/>
                <a:cs typeface="Arial" charset="0"/>
              </a:rPr>
              <a:t>Юнармейское движение призвано объединить все организации, занимающиеся допризывной подготовкой молодежи </a:t>
            </a:r>
            <a:endParaRPr lang="ru-RU" sz="2000" b="1" dirty="0">
              <a:solidFill>
                <a:srgbClr val="9A0000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5776" y="483518"/>
            <a:ext cx="3960441" cy="321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426096" y="2399280"/>
            <a:ext cx="5170318" cy="31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60432" y="195486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26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3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1108075" y="327025"/>
            <a:ext cx="69342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247" tIns="54135" rIns="108247" bIns="54135" anchor="ctr"/>
          <a:lstStyle/>
          <a:p>
            <a:pPr algn="ctr" defTabSz="900113"/>
            <a:endParaRPr lang="ru-RU" sz="11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95486"/>
            <a:ext cx="9144000" cy="39600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88717" tIns="44359" rIns="88717" bIns="44359" anchor="ctr"/>
          <a:lstStyle/>
          <a:p>
            <a:pPr algn="ctr"/>
            <a:r>
              <a:rPr lang="ru-RU" altLang="ru-RU" sz="2200" b="1" dirty="0" smtClean="0">
                <a:solidFill>
                  <a:srgbClr val="9A0000"/>
                </a:solidFill>
                <a:latin typeface="Arial Narrow"/>
                <a:cs typeface="Arial Narrow"/>
              </a:rPr>
              <a:t>Торжественный прием в юнармейцы 22 мая 2016 г. (Ярославль)</a:t>
            </a:r>
            <a:endParaRPr lang="ru-RU" altLang="ru-RU" sz="2200" b="1" dirty="0">
              <a:solidFill>
                <a:srgbClr val="9A0000"/>
              </a:solidFill>
              <a:latin typeface="Arial Narrow"/>
              <a:cs typeface="Arial Narrow"/>
            </a:endParaRPr>
          </a:p>
        </p:txBody>
      </p:sp>
      <p:pic>
        <p:nvPicPr>
          <p:cNvPr id="1026" name="Picture 2" descr="E:\Предложения и работа отдела\Юнармейское движение\Зарница\Принятие в Юнармию в Ярославле\20160522_1205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696" y="1014189"/>
            <a:ext cx="5072852" cy="33244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2" descr="E:\Предложения и работа отдела\Юнармейское движение\Зарница\Принятие в Юнармию в Ярославле\GRIX277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0831" y="3003798"/>
            <a:ext cx="3096344" cy="20642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4" descr="E:\Предложения и работа отдела\Юнармейское движение\Зарница\Принятие в Юнармию в Ярославле\_MG_86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0831" y="803264"/>
            <a:ext cx="3096344" cy="20642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426096" y="2399280"/>
            <a:ext cx="5170318" cy="31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60432" y="195486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27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5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845" y="267494"/>
            <a:ext cx="76018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9A0000"/>
                </a:solidFill>
                <a:latin typeface="Arial Narrow"/>
                <a:cs typeface="Arial Narrow"/>
              </a:rPr>
              <a:t>Торжественное посвящение спортсменов ЦСКА в ряды </a:t>
            </a:r>
          </a:p>
          <a:p>
            <a:pPr algn="ctr"/>
            <a:r>
              <a:rPr lang="ru-RU" sz="2200" b="1" dirty="0" smtClean="0">
                <a:solidFill>
                  <a:srgbClr val="9A0000"/>
                </a:solidFill>
                <a:latin typeface="Arial Narrow"/>
                <a:cs typeface="Arial Narrow"/>
              </a:rPr>
              <a:t>Всероссийского военно-патриотического движения «</a:t>
            </a:r>
            <a:r>
              <a:rPr lang="ru-RU" sz="2200" b="1" dirty="0" err="1" smtClean="0">
                <a:solidFill>
                  <a:srgbClr val="9A0000"/>
                </a:solidFill>
                <a:latin typeface="Arial Narrow"/>
                <a:cs typeface="Arial Narrow"/>
              </a:rPr>
              <a:t>Юнармия</a:t>
            </a:r>
            <a:r>
              <a:rPr lang="ru-RU" sz="2200" b="1" dirty="0" smtClean="0">
                <a:solidFill>
                  <a:srgbClr val="9A0000"/>
                </a:solidFill>
                <a:latin typeface="Arial Narrow"/>
                <a:cs typeface="Arial Narrow"/>
              </a:rPr>
              <a:t>»</a:t>
            </a:r>
          </a:p>
          <a:p>
            <a:pPr algn="ctr"/>
            <a:r>
              <a:rPr lang="ru-RU" sz="2200" b="1" dirty="0" smtClean="0">
                <a:solidFill>
                  <a:srgbClr val="9A0000"/>
                </a:solidFill>
                <a:latin typeface="Arial Narrow"/>
                <a:cs typeface="Arial Narrow"/>
              </a:rPr>
              <a:t>24 мая 2016 года</a:t>
            </a:r>
            <a:endParaRPr lang="ru-RU" sz="2200" b="1" dirty="0">
              <a:solidFill>
                <a:srgbClr val="9A0000"/>
              </a:solidFill>
              <a:latin typeface="Arial Narrow"/>
              <a:cs typeface="Arial Narrow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24" y="1779663"/>
            <a:ext cx="3990379" cy="26642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779662"/>
            <a:ext cx="3948464" cy="26642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Изображение 5" descr="image-14-02-16-11-51-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3795886"/>
            <a:ext cx="1259632" cy="1480172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426096" y="2399280"/>
            <a:ext cx="5170318" cy="31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60432" y="195486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28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845" y="267494"/>
            <a:ext cx="76018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9A0000"/>
                </a:solidFill>
                <a:latin typeface="Arial Narrow"/>
                <a:cs typeface="Arial Narrow"/>
              </a:rPr>
              <a:t>Торжественное посвящение спортсменов ЦСКА в ряды </a:t>
            </a:r>
          </a:p>
          <a:p>
            <a:pPr algn="ctr"/>
            <a:r>
              <a:rPr lang="ru-RU" sz="2200" b="1" dirty="0" smtClean="0">
                <a:solidFill>
                  <a:srgbClr val="9A0000"/>
                </a:solidFill>
                <a:latin typeface="Arial Narrow"/>
                <a:cs typeface="Arial Narrow"/>
              </a:rPr>
              <a:t>Всероссийского военно-патриотического движения «</a:t>
            </a:r>
            <a:r>
              <a:rPr lang="ru-RU" sz="2200" b="1" dirty="0" err="1" smtClean="0">
                <a:solidFill>
                  <a:srgbClr val="9A0000"/>
                </a:solidFill>
                <a:latin typeface="Arial Narrow"/>
                <a:cs typeface="Arial Narrow"/>
              </a:rPr>
              <a:t>Юнармия</a:t>
            </a:r>
            <a:r>
              <a:rPr lang="ru-RU" sz="2200" b="1" dirty="0" smtClean="0">
                <a:solidFill>
                  <a:srgbClr val="9A0000"/>
                </a:solidFill>
                <a:latin typeface="Arial Narrow"/>
                <a:cs typeface="Arial Narrow"/>
              </a:rPr>
              <a:t>»</a:t>
            </a:r>
          </a:p>
          <a:p>
            <a:pPr algn="ctr"/>
            <a:r>
              <a:rPr lang="ru-RU" sz="2200" b="1" dirty="0" smtClean="0">
                <a:solidFill>
                  <a:srgbClr val="9A0000"/>
                </a:solidFill>
                <a:latin typeface="Arial Narrow"/>
                <a:cs typeface="Arial Narrow"/>
              </a:rPr>
              <a:t>24 мая 2016 года</a:t>
            </a:r>
            <a:endParaRPr lang="ru-RU" sz="2200" b="1" dirty="0">
              <a:solidFill>
                <a:srgbClr val="9A0000"/>
              </a:solidFill>
              <a:latin typeface="Arial Narrow"/>
              <a:cs typeface="Arial Narrow"/>
            </a:endParaRPr>
          </a:p>
        </p:txBody>
      </p:sp>
      <p:pic>
        <p:nvPicPr>
          <p:cNvPr id="6" name="Изображение 5" descr="image-14-02-16-11-51-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3795886"/>
            <a:ext cx="1259632" cy="148017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419622"/>
            <a:ext cx="6264696" cy="363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426096" y="2399280"/>
            <a:ext cx="5170318" cy="31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460432" y="195486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29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33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426096" y="2399280"/>
            <a:ext cx="5170318" cy="31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8494" y="982260"/>
            <a:ext cx="259933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ru-RU" sz="1700" dirty="0" smtClean="0">
                <a:solidFill>
                  <a:srgbClr val="9A0000"/>
                </a:solidFill>
                <a:latin typeface="Arial Narrow" pitchFamily="34" charset="0"/>
              </a:rPr>
              <a:t>Общественно-государственная организация «Добровольное общество содействия армии, авиации и флоту России»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376005" y="409462"/>
            <a:ext cx="2268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9A0000"/>
                </a:solidFill>
                <a:latin typeface="Arial Narrow" pitchFamily="34" charset="0"/>
              </a:rPr>
              <a:t>Юридические лица:</a:t>
            </a:r>
            <a:endParaRPr lang="ru-RU" sz="20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16" name="Picture 4" descr="C:\Documents and Settings\Admin\Рабочий стол\ОБЩЕСТВЕННЫЙ СОВЕТ\ФОТО\SVT_81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6626" y="3275633"/>
            <a:ext cx="1606194" cy="138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3534696" y="2751243"/>
            <a:ext cx="20746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9A0000"/>
                </a:solidFill>
                <a:latin typeface="Arial Narrow" pitchFamily="34" charset="0"/>
              </a:rPr>
              <a:t>Физические лица:</a:t>
            </a:r>
            <a:endParaRPr lang="ru-RU" sz="20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26" name="Picture 4" descr="D:\images (2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6487" y="3280445"/>
            <a:ext cx="1729663" cy="13851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Прямоугольник 27"/>
          <p:cNvSpPr/>
          <p:nvPr/>
        </p:nvSpPr>
        <p:spPr>
          <a:xfrm>
            <a:off x="4680011" y="4708955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9A0000"/>
                </a:solidFill>
                <a:latin typeface="Arial Narrow"/>
                <a:cs typeface="Arial Narrow"/>
              </a:rPr>
              <a:t>В.В.Терешкова</a:t>
            </a:r>
            <a:endParaRPr lang="ru-RU" sz="1400" dirty="0">
              <a:latin typeface="Arial Narrow"/>
              <a:cs typeface="Arial Narrow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445071" y="4659982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>
                <a:solidFill>
                  <a:srgbClr val="9A0000"/>
                </a:solidFill>
                <a:latin typeface="Arial Narrow"/>
                <a:cs typeface="Arial Narrow"/>
              </a:rPr>
              <a:t>В.А.Востротин</a:t>
            </a:r>
            <a:endParaRPr lang="ru-RU" sz="1400" dirty="0">
              <a:latin typeface="Arial Narrow"/>
              <a:cs typeface="Arial Narrow"/>
            </a:endParaRPr>
          </a:p>
        </p:txBody>
      </p:sp>
      <p:pic>
        <p:nvPicPr>
          <p:cNvPr id="1026" name="Picture 2" descr="E:\chilingarov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336" y="3237043"/>
            <a:ext cx="1247656" cy="14719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54770" y="4694094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>
                <a:solidFill>
                  <a:srgbClr val="9A0000"/>
                </a:solidFill>
                <a:latin typeface="Arial Narrow"/>
                <a:cs typeface="Arial Narrow"/>
              </a:rPr>
              <a:t>А.Н.Чилингаров</a:t>
            </a:r>
            <a:endParaRPr lang="ru-RU" sz="1400" dirty="0">
              <a:latin typeface="Arial Narrow"/>
              <a:cs typeface="Arial Narrow"/>
            </a:endParaRPr>
          </a:p>
        </p:txBody>
      </p:sp>
      <p:pic>
        <p:nvPicPr>
          <p:cNvPr id="1027" name="Picture 3" descr="E:\Фото 2\Хоркина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0915" y="3236605"/>
            <a:ext cx="1198625" cy="14521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696235" y="4712841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>
                <a:solidFill>
                  <a:srgbClr val="9A0000"/>
                </a:solidFill>
                <a:latin typeface="Arial Narrow"/>
                <a:cs typeface="Arial Narrow"/>
              </a:rPr>
              <a:t>С.В.Хоркина</a:t>
            </a:r>
            <a:endParaRPr lang="ru-RU" sz="1400" dirty="0">
              <a:latin typeface="Arial Narrow"/>
              <a:cs typeface="Arial Narrow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35498" y="79073"/>
            <a:ext cx="9144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717" tIns="44359" rIns="88717" bIns="44359" anchor="ctr"/>
          <a:lstStyle/>
          <a:p>
            <a:pPr algn="ctr"/>
            <a:r>
              <a:rPr lang="ru-RU" altLang="ru-RU" sz="2800" b="1" dirty="0" smtClean="0">
                <a:solidFill>
                  <a:srgbClr val="9A0000"/>
                </a:solidFill>
                <a:latin typeface="Arial Narrow"/>
                <a:cs typeface="Arial Narrow"/>
              </a:rPr>
              <a:t>УЧРЕДИТЕЛИ</a:t>
            </a:r>
            <a:endParaRPr lang="ru-RU" altLang="ru-RU" sz="2800" b="1" dirty="0">
              <a:solidFill>
                <a:srgbClr val="9A0000"/>
              </a:solidFill>
              <a:latin typeface="Arial Narrow"/>
              <a:cs typeface="Arial Narrow"/>
            </a:endParaRPr>
          </a:p>
        </p:txBody>
      </p:sp>
      <p:pic>
        <p:nvPicPr>
          <p:cNvPr id="33" name="Рисунок 10" descr="Безымянный-1.em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30538"/>
            <a:ext cx="1154715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460431" y="179897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0559" y="1016824"/>
            <a:ext cx="1111899" cy="16678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6487" y="1042752"/>
            <a:ext cx="25738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9A0000"/>
                </a:solidFill>
                <a:latin typeface="Arial Narrow" pitchFamily="34" charset="0"/>
              </a:rPr>
              <a:t>Общероссийская общественная организация ветеранов Вооруженных Сил Российской Федерации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6587" y="982260"/>
            <a:ext cx="1344368" cy="161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7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275606"/>
            <a:ext cx="2704738" cy="18031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147814"/>
            <a:ext cx="2700300" cy="180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1275606"/>
            <a:ext cx="2736303" cy="18002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3147814"/>
            <a:ext cx="2700301" cy="180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Изображение 7" descr="image-14-02-16-11-51-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1275605"/>
            <a:ext cx="1656184" cy="19461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9845" y="267494"/>
            <a:ext cx="76018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9A0000"/>
                </a:solidFill>
                <a:latin typeface="Arial Narrow"/>
                <a:cs typeface="Arial Narrow"/>
              </a:rPr>
              <a:t>Торжественное посвящение спортсменов ЦСКА в ряды </a:t>
            </a:r>
          </a:p>
          <a:p>
            <a:pPr algn="ctr"/>
            <a:r>
              <a:rPr lang="ru-RU" sz="2200" b="1" dirty="0" smtClean="0">
                <a:solidFill>
                  <a:srgbClr val="9A0000"/>
                </a:solidFill>
                <a:latin typeface="Arial Narrow"/>
                <a:cs typeface="Arial Narrow"/>
              </a:rPr>
              <a:t>Всероссийского военно-патриотического движения «</a:t>
            </a:r>
            <a:r>
              <a:rPr lang="ru-RU" sz="2200" b="1" dirty="0" err="1" smtClean="0">
                <a:solidFill>
                  <a:srgbClr val="9A0000"/>
                </a:solidFill>
                <a:latin typeface="Arial Narrow"/>
                <a:cs typeface="Arial Narrow"/>
              </a:rPr>
              <a:t>Юнармия</a:t>
            </a:r>
            <a:r>
              <a:rPr lang="ru-RU" sz="2200" b="1" dirty="0" smtClean="0">
                <a:solidFill>
                  <a:srgbClr val="9A0000"/>
                </a:solidFill>
                <a:latin typeface="Arial Narrow"/>
                <a:cs typeface="Arial Narrow"/>
              </a:rPr>
              <a:t>»</a:t>
            </a:r>
          </a:p>
          <a:p>
            <a:pPr algn="ctr"/>
            <a:r>
              <a:rPr lang="ru-RU" sz="2200" b="1" dirty="0" smtClean="0">
                <a:solidFill>
                  <a:srgbClr val="9A0000"/>
                </a:solidFill>
                <a:latin typeface="Arial Narrow"/>
                <a:cs typeface="Arial Narrow"/>
              </a:rPr>
              <a:t>24 мая 2016 года</a:t>
            </a:r>
            <a:endParaRPr lang="ru-RU" sz="2200" b="1" dirty="0">
              <a:solidFill>
                <a:srgbClr val="9A0000"/>
              </a:solidFill>
              <a:latin typeface="Arial Narrow"/>
              <a:cs typeface="Arial Narrow"/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426096" y="2399280"/>
            <a:ext cx="5170318" cy="31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460432" y="195486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30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2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059582"/>
            <a:ext cx="3600399" cy="3312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3425" y="267494"/>
            <a:ext cx="3009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9A0000"/>
                </a:solidFill>
                <a:latin typeface="Arial Narrow" panose="020B0606020202030204" pitchFamily="34" charset="0"/>
              </a:rPr>
              <a:t>КЛЯТВА ЮНАРМЕЙЦА</a:t>
            </a:r>
            <a:endParaRPr lang="ru-RU" sz="2400" b="1" dirty="0">
              <a:solidFill>
                <a:srgbClr val="9A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9" y="1059583"/>
            <a:ext cx="4528540" cy="32403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Изображение 6" descr="image-14-02-16-11-51-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3795886"/>
            <a:ext cx="1259632" cy="1480172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405648" y="2420606"/>
            <a:ext cx="5170318" cy="28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60432" y="195486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31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10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2979795"/>
            <a:ext cx="2808312" cy="18242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059582"/>
            <a:ext cx="5616625" cy="37444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1059582"/>
            <a:ext cx="2808312" cy="1857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Изображение 7" descr="image-14-02-16-11-51-4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3795886"/>
            <a:ext cx="1259632" cy="148017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405648" y="2420606"/>
            <a:ext cx="5170318" cy="28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37" y="195486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9A0000"/>
                </a:solidFill>
                <a:latin typeface="Arial Narrow"/>
                <a:cs typeface="Arial Narrow"/>
              </a:rPr>
              <a:t>КОМНАТА ЮНАРМЕЙЦА</a:t>
            </a:r>
          </a:p>
          <a:p>
            <a:pPr algn="ctr"/>
            <a:r>
              <a:rPr lang="ru-RU" sz="2200" b="1" dirty="0">
                <a:solidFill>
                  <a:srgbClr val="9A0000"/>
                </a:solidFill>
                <a:latin typeface="Arial Narrow"/>
                <a:cs typeface="Arial Narrow"/>
              </a:rPr>
              <a:t>В Центральном спортивном клубе </a:t>
            </a:r>
            <a:r>
              <a:rPr lang="ru-RU" sz="2200" b="1" dirty="0" smtClean="0">
                <a:solidFill>
                  <a:srgbClr val="9A0000"/>
                </a:solidFill>
                <a:latin typeface="Arial Narrow"/>
                <a:cs typeface="Arial Narrow"/>
              </a:rPr>
              <a:t>Армии</a:t>
            </a:r>
            <a:endParaRPr lang="ru-RU" sz="2200" b="1" dirty="0">
              <a:solidFill>
                <a:srgbClr val="9A0000"/>
              </a:solidFill>
              <a:latin typeface="Arial Narrow"/>
              <a:cs typeface="Arial Narro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60432" y="195486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32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11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1108075" y="327025"/>
            <a:ext cx="69342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247" tIns="54135" rIns="108247" bIns="54135" anchor="ctr"/>
          <a:lstStyle/>
          <a:p>
            <a:pPr algn="ctr" defTabSz="900113"/>
            <a:endParaRPr lang="ru-RU" sz="1100" b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915566"/>
            <a:ext cx="7096459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931790"/>
            <a:ext cx="5442258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426096" y="2399280"/>
            <a:ext cx="5170318" cy="31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83568" y="195486"/>
            <a:ext cx="79208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9A0000"/>
                </a:solidFill>
                <a:latin typeface="Arial Narrow"/>
                <a:cs typeface="Arial Narrow"/>
              </a:rPr>
              <a:t>ЭМБЛЕМА </a:t>
            </a:r>
            <a:r>
              <a:rPr lang="ru-RU" altLang="ru-RU" sz="2400" b="1" dirty="0">
                <a:solidFill>
                  <a:srgbClr val="9A0000"/>
                </a:solidFill>
                <a:latin typeface="Arial Narrow"/>
                <a:cs typeface="Arial Narrow"/>
              </a:rPr>
              <a:t>ДВИЖЕНИЯ «ЮНАРМИЯ»</a:t>
            </a:r>
          </a:p>
          <a:p>
            <a:pPr algn="ctr"/>
            <a:endParaRPr lang="ru-RU" sz="2400" b="1" dirty="0">
              <a:solidFill>
                <a:srgbClr val="9A0000"/>
              </a:solidFill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60432" y="195486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33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3648" y="1563638"/>
            <a:ext cx="6814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– БУДУЩЕЕ РОССИИ!</a:t>
            </a:r>
            <a:endParaRPr lang="ru-RU" sz="3600" b="1" dirty="0">
              <a:solidFill>
                <a:srgbClr val="9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Изображение 6" descr="image-14-02-16-11-51-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2139702"/>
            <a:ext cx="2016224" cy="236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8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3923928" y="123478"/>
            <a:ext cx="1640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9A0000"/>
                </a:solidFill>
                <a:latin typeface="Arial Narrow" pitchFamily="34" charset="0"/>
              </a:rPr>
              <a:t>ИСТОРИЯ</a:t>
            </a:r>
            <a:endParaRPr lang="ru-RU" sz="28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372096"/>
            <a:ext cx="6552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4D4D4D"/>
                </a:solidFill>
              </a:rPr>
              <a:t>       </a:t>
            </a:r>
            <a:endParaRPr lang="ru-RU" sz="1600" dirty="0">
              <a:solidFill>
                <a:srgbClr val="9A0000"/>
              </a:solidFill>
            </a:endParaRPr>
          </a:p>
        </p:txBody>
      </p:sp>
      <p:pic>
        <p:nvPicPr>
          <p:cNvPr id="1028" name="Picture 4" descr="C:\Documents and Settings\user\Рабочий стол\44682339_Poteshnuye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99542"/>
            <a:ext cx="3268900" cy="2213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-36512" y="1059582"/>
            <a:ext cx="9180512" cy="1242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Documents and Settings\user\Рабочий стол\потешные.gif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8094" y="2988488"/>
            <a:ext cx="4392378" cy="1861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Documents and Settings\user\Рабочий стол\потешные 3.gif"/>
          <p:cNvPicPr>
            <a:picLocks noChangeAspect="1" noChangeArrowheads="1"/>
          </p:cNvPicPr>
          <p:nvPr/>
        </p:nvPicPr>
        <p:blipFill rotWithShape="1"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4087" b="6610"/>
          <a:stretch/>
        </p:blipFill>
        <p:spPr bwMode="auto">
          <a:xfrm>
            <a:off x="467545" y="2929995"/>
            <a:ext cx="3888432" cy="1894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5"/>
          <p:cNvSpPr>
            <a:spLocks noChangeArrowheads="1"/>
          </p:cNvSpPr>
          <p:nvPr/>
        </p:nvSpPr>
        <p:spPr bwMode="gray">
          <a:xfrm>
            <a:off x="3913921" y="1089862"/>
            <a:ext cx="4896544" cy="1481887"/>
          </a:xfrm>
          <a:prstGeom prst="roundRect">
            <a:avLst>
              <a:gd name="adj" fmla="val 11921"/>
            </a:avLst>
          </a:prstGeom>
          <a:ln w="12700" cmpd="sng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9" name="TextBox 8"/>
          <p:cNvSpPr txBox="1"/>
          <p:nvPr/>
        </p:nvSpPr>
        <p:spPr>
          <a:xfrm>
            <a:off x="3923928" y="1247435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9A0000"/>
                </a:solidFill>
                <a:latin typeface="Arial Narrow" pitchFamily="34" charset="0"/>
              </a:rPr>
              <a:t>       «Завести в деревнях обучение детей в школах строю и гимнастике запасными и отставными унтер-офицерами за малую плату»</a:t>
            </a:r>
          </a:p>
          <a:p>
            <a:pPr algn="just"/>
            <a:endParaRPr lang="en-US" sz="1600" b="1" i="1" dirty="0" smtClean="0">
              <a:solidFill>
                <a:srgbClr val="9A0000"/>
              </a:solidFill>
              <a:latin typeface="Arial Narrow" pitchFamily="34" charset="0"/>
            </a:endParaRPr>
          </a:p>
          <a:p>
            <a:pPr algn="r"/>
            <a:r>
              <a:rPr lang="ru-RU" sz="1600" b="1" i="1" dirty="0" smtClean="0">
                <a:solidFill>
                  <a:srgbClr val="9A0000"/>
                </a:solidFill>
                <a:latin typeface="Arial Narrow" pitchFamily="34" charset="0"/>
              </a:rPr>
              <a:t>Николай  </a:t>
            </a:r>
            <a:r>
              <a:rPr lang="en-US" sz="1600" b="1" i="1" dirty="0" smtClean="0">
                <a:solidFill>
                  <a:srgbClr val="9A0000"/>
                </a:solidFill>
                <a:latin typeface="Arial Narrow" pitchFamily="34" charset="0"/>
              </a:rPr>
              <a:t>II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60432" y="195486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426096" y="2399280"/>
            <a:ext cx="5170318" cy="31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77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3723896" y="141480"/>
            <a:ext cx="1640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9A0000"/>
                </a:solidFill>
                <a:latin typeface="Arial Narrow" pitchFamily="34" charset="0"/>
              </a:rPr>
              <a:t>ИСТОРИЯ</a:t>
            </a:r>
            <a:endParaRPr lang="ru-RU" sz="28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880618"/>
            <a:ext cx="6552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4D4D4D"/>
                </a:solidFill>
              </a:rPr>
              <a:t>       </a:t>
            </a:r>
            <a:endParaRPr lang="ru-RU" sz="1600" dirty="0">
              <a:solidFill>
                <a:srgbClr val="9A0000"/>
              </a:solidFill>
            </a:endParaRPr>
          </a:p>
        </p:txBody>
      </p:sp>
      <p:pic>
        <p:nvPicPr>
          <p:cNvPr id="11" name="Picture 6" descr="E:\a0fd0f988ba6d2b104998566d9571335460934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832" y="533895"/>
            <a:ext cx="2794994" cy="1810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4" descr="E:\00f4906044b055a8dc00afb349f3332c.jpg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11559" y="4029436"/>
            <a:ext cx="1792503" cy="1047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E:\ОСАВИАХИМ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7494"/>
            <a:ext cx="962807" cy="1045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68688" y="2463739"/>
            <a:ext cx="8035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A0000"/>
                </a:solidFill>
                <a:latin typeface="Arial Narrow" pitchFamily="34" charset="0"/>
              </a:rPr>
              <a:t>Системообразующие элементы военно-патриотического воспитания в СССР</a:t>
            </a:r>
          </a:p>
          <a:p>
            <a:pPr algn="ctr"/>
            <a:r>
              <a:rPr lang="ru-RU" b="1" dirty="0" smtClean="0">
                <a:solidFill>
                  <a:srgbClr val="9A0000"/>
                </a:solidFill>
                <a:latin typeface="Arial Narrow" pitchFamily="34" charset="0"/>
              </a:rPr>
              <a:t>в предвоенные годы </a:t>
            </a:r>
            <a:endParaRPr lang="ru-RU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83841" y="4474613"/>
            <a:ext cx="3817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dirty="0">
                <a:solidFill>
                  <a:srgbClr val="9A0000"/>
                </a:solidFill>
                <a:latin typeface="Arial Narrow" pitchFamily="34" charset="0"/>
              </a:rPr>
              <a:t>воспитание во время службы в РККА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83841" y="3111810"/>
            <a:ext cx="4336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rgbClr val="9A0000"/>
                </a:solidFill>
                <a:latin typeface="Arial Narrow" pitchFamily="34" charset="0"/>
              </a:rPr>
              <a:t>воспитание </a:t>
            </a:r>
            <a:r>
              <a:rPr lang="ru-RU" dirty="0">
                <a:solidFill>
                  <a:srgbClr val="9A0000"/>
                </a:solidFill>
                <a:latin typeface="Arial Narrow" pitchFamily="34" charset="0"/>
              </a:rPr>
              <a:t>в молодежных </a:t>
            </a:r>
            <a:r>
              <a:rPr lang="ru-RU" dirty="0" smtClean="0">
                <a:solidFill>
                  <a:srgbClr val="9A0000"/>
                </a:solidFill>
                <a:latin typeface="Arial Narrow" pitchFamily="34" charset="0"/>
              </a:rPr>
              <a:t>организациях</a:t>
            </a:r>
            <a:endParaRPr lang="ru-RU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2409733"/>
            <a:ext cx="9132739" cy="34289"/>
          </a:xfrm>
          <a:prstGeom prst="rect">
            <a:avLst/>
          </a:prstGeom>
          <a:solidFill>
            <a:srgbClr val="C0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83840" y="3706427"/>
            <a:ext cx="3751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dirty="0">
                <a:solidFill>
                  <a:srgbClr val="9A0000"/>
                </a:solidFill>
                <a:latin typeface="Arial Narrow" pitchFamily="34" charset="0"/>
              </a:rPr>
              <a:t>воспитание в системе </a:t>
            </a:r>
            <a:r>
              <a:rPr lang="ru-RU" dirty="0" smtClean="0">
                <a:solidFill>
                  <a:srgbClr val="9A0000"/>
                </a:solidFill>
                <a:latin typeface="Arial Narrow" pitchFamily="34" charset="0"/>
              </a:rPr>
              <a:t>ОСАВИАХИМ</a:t>
            </a:r>
            <a:endParaRPr lang="ru-RU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19" name="Picture 5" descr="E:\pr-kapkov-osv.jpg"/>
          <p:cNvPicPr>
            <a:picLocks noChangeAspect="1" noChangeArrowheads="1"/>
          </p:cNvPicPr>
          <p:nvPr/>
        </p:nvPicPr>
        <p:blipFill rotWithShape="1">
          <a:blip r:embed="rId7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1619" y="2859782"/>
            <a:ext cx="1821635" cy="1097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трелка вниз 25"/>
          <p:cNvSpPr/>
          <p:nvPr/>
        </p:nvSpPr>
        <p:spPr>
          <a:xfrm>
            <a:off x="4355976" y="3422454"/>
            <a:ext cx="444344" cy="270030"/>
          </a:xfrm>
          <a:prstGeom prst="downArrow">
            <a:avLst/>
          </a:prstGeom>
          <a:solidFill>
            <a:srgbClr val="9A0000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4355976" y="4070526"/>
            <a:ext cx="444344" cy="337428"/>
          </a:xfrm>
          <a:prstGeom prst="downArrow">
            <a:avLst/>
          </a:prstGeom>
          <a:solidFill>
            <a:srgbClr val="9A0000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gray">
          <a:xfrm>
            <a:off x="395536" y="1363832"/>
            <a:ext cx="5688632" cy="830997"/>
          </a:xfrm>
          <a:prstGeom prst="roundRect">
            <a:avLst>
              <a:gd name="adj" fmla="val 11921"/>
            </a:avLst>
          </a:prstGeom>
          <a:solidFill>
            <a:schemeClr val="bg1"/>
          </a:soli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solidFill>
                <a:srgbClr val="9A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19672" y="882889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9A0000"/>
                </a:solidFill>
                <a:latin typeface="Arial Narrow" pitchFamily="34" charset="0"/>
              </a:rPr>
              <a:t>В 1927 году было создано Общество </a:t>
            </a:r>
            <a:r>
              <a:rPr lang="ru-RU" dirty="0">
                <a:solidFill>
                  <a:srgbClr val="9A0000"/>
                </a:solidFill>
                <a:latin typeface="Arial Narrow" pitchFamily="34" charset="0"/>
              </a:rPr>
              <a:t>содействия обороне, авиационному и химическому строительству (ОСОАВИАХИМ)</a:t>
            </a:r>
          </a:p>
        </p:txBody>
      </p: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426096" y="2399280"/>
            <a:ext cx="5170318" cy="31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460432" y="123478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5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75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16358" y="1403654"/>
            <a:ext cx="8652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6B6B6B"/>
                </a:solidFill>
              </a:rPr>
              <a:t>       </a:t>
            </a:r>
            <a:endParaRPr lang="ru-RU" dirty="0">
              <a:solidFill>
                <a:srgbClr val="9A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07905" y="141480"/>
            <a:ext cx="1640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9A0000"/>
                </a:solidFill>
                <a:latin typeface="Arial Narrow" pitchFamily="34" charset="0"/>
              </a:rPr>
              <a:t>ИСТОРИЯ</a:t>
            </a:r>
            <a:endParaRPr lang="ru-RU" sz="28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40889"/>
            <a:ext cx="8208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9A0000"/>
                </a:solidFill>
              </a:rPr>
              <a:t>        </a:t>
            </a:r>
            <a:endParaRPr lang="ru-RU" sz="1600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915566"/>
            <a:ext cx="1584197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771800" y="915566"/>
            <a:ext cx="1566856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C:\Documents and Settings\user\Рабочий стол\1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992" y="915566"/>
            <a:ext cx="2226446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F:\ветераны и концепция\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338" y="915567"/>
            <a:ext cx="2140198" cy="1567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AutoShape 5"/>
          <p:cNvSpPr>
            <a:spLocks noChangeArrowheads="1"/>
          </p:cNvSpPr>
          <p:nvPr/>
        </p:nvSpPr>
        <p:spPr bwMode="gray">
          <a:xfrm>
            <a:off x="575556" y="2858267"/>
            <a:ext cx="8208912" cy="1477328"/>
          </a:xfrm>
          <a:prstGeom prst="roundRect">
            <a:avLst>
              <a:gd name="adj" fmla="val 11921"/>
            </a:avLst>
          </a:prstGeom>
          <a:noFill/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19572" y="2981378"/>
            <a:ext cx="806489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ru-RU" sz="1600" b="1" dirty="0" smtClean="0">
                <a:solidFill>
                  <a:srgbClr val="9A0000"/>
                </a:solidFill>
                <a:latin typeface="Arial Narrow" pitchFamily="34" charset="0"/>
              </a:rPr>
              <a:t>Георгий Тимофеевич Береговой </a:t>
            </a:r>
            <a:r>
              <a:rPr lang="ru-RU" sz="1600" dirty="0" smtClean="0">
                <a:solidFill>
                  <a:srgbClr val="9A0000"/>
                </a:solidFill>
                <a:latin typeface="Arial Narrow" pitchFamily="34" charset="0"/>
              </a:rPr>
              <a:t>– участник Великой Отечественной войны. Совершил 186 боевых вылетов. В 1944 году удостоен звания Героя Советского Союза.</a:t>
            </a:r>
          </a:p>
          <a:p>
            <a:pPr indent="452438" algn="just"/>
            <a:r>
              <a:rPr lang="ru-RU" sz="1600" dirty="0" smtClean="0">
                <a:solidFill>
                  <a:srgbClr val="9A0000"/>
                </a:solidFill>
                <a:latin typeface="Arial Narrow" pitchFamily="34" charset="0"/>
              </a:rPr>
              <a:t>30 октября 1968 года совершил космический полет на корабле «Союз-3». Награжден второй медалью «Золотая Звезда» Героя Советского Союза.</a:t>
            </a:r>
          </a:p>
          <a:p>
            <a:pPr indent="452438" algn="just"/>
            <a:r>
              <a:rPr lang="ru-RU" sz="1600" dirty="0" smtClean="0">
                <a:solidFill>
                  <a:srgbClr val="9A0000"/>
                </a:solidFill>
                <a:latin typeface="Arial Narrow" pitchFamily="34" charset="0"/>
              </a:rPr>
              <a:t>С 1972 по 1991 год был командующим военно-спортивной игры «Орлёнок» </a:t>
            </a: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426096" y="2399280"/>
            <a:ext cx="5170318" cy="31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460432" y="195486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6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9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20" y="2251465"/>
            <a:ext cx="9144000" cy="628253"/>
          </a:xfrm>
          <a:prstGeom prst="rect">
            <a:avLst/>
          </a:prstGeom>
          <a:solidFill>
            <a:srgbClr val="6633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/>
            <a:r>
              <a:rPr lang="ru-RU" sz="1600" dirty="0" smtClean="0">
                <a:latin typeface="Tahoma" pitchFamily="34" charset="0"/>
                <a:cs typeface="Tahoma" pitchFamily="34" charset="0"/>
              </a:rPr>
              <a:t>Три с половиной тысячи комсомольцев в годы войны стали героями Советского Союза.</a:t>
            </a:r>
          </a:p>
          <a:p>
            <a:pPr algn="ctr"/>
            <a:r>
              <a:rPr lang="ru-RU" sz="1600" dirty="0" smtClean="0">
                <a:latin typeface="Tahoma" pitchFamily="34" charset="0"/>
                <a:cs typeface="Tahoma" pitchFamily="34" charset="0"/>
              </a:rPr>
              <a:t>Три с половиной миллиона были награждены боевыми орденами</a:t>
            </a:r>
            <a:endParaRPr kumimoji="1" lang="ru-RU" sz="1600" b="1" dirty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Picture 2" descr="C:\Documents and Settings\user\Мои документы\Олег\Дизайн\ФОТО ВСЕ\История\41-45 война\41-45 женщины\0721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82532" y="2939981"/>
            <a:ext cx="3453063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Documents and Settings\user\Мои документы\Олег\Дизайн\ФОТО ВСЕ\История\41-45 война\41-45 герои\подвиги героев\Валентина Милюнас погибла в бою.jpe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848" y="2939981"/>
            <a:ext cx="15741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Documents and Settings\user\Мои документы\Олег\Дизайн\ФОТО ВСЕ\История\41-45 война\41-45 герои\подвиги героев\Власенко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126" y="2939981"/>
            <a:ext cx="15174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Documents and Settings\user\Мои документы\Олег\Дизайн\ФОТО ВСЕ\История\41-45 война\41-45 герои\подвиги героев\ГСС Николай Пинчук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02304" y="23853"/>
            <a:ext cx="1465140" cy="21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Documents and Settings\user\Мои документы\Олег\Дизайн\ФОТО ВСЕ\История\41-45 война\41-45 герои\подвиги героев\лейтенант Филип Демченков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84339" y="23853"/>
            <a:ext cx="1475438" cy="21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Documents and Settings\user\Мои документы\Олег\Дизайн\ФОТО ВСЕ\История\41-45 война\41-45 герои\подвиги героев\Галибин.jpe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86681" y="23853"/>
            <a:ext cx="1593463" cy="21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Documents and Settings\user\Мои документы\Олег\Дизайн\ФОТО ВСЕ\История\41-45 война\43 г\Александр Матросов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186881" y="23853"/>
            <a:ext cx="1970066" cy="21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Documents and Settings\user\Мои документы\Олег\Дизайн\ФОТО ВСЕ\История\41-45 война\41-44 партизаны\Юный разведчик-кавалерист Витя Поздняков за рейды в тыл враг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7664" y="2939981"/>
            <a:ext cx="146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426096" y="2399280"/>
            <a:ext cx="5170318" cy="31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460432" y="195486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365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426096" y="2399280"/>
            <a:ext cx="5170318" cy="31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42512" y="119923"/>
            <a:ext cx="7386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A0000"/>
                </a:solidFill>
                <a:latin typeface="Arial Narrow" pitchFamily="34" charset="0"/>
              </a:rPr>
              <a:t>СТРУКТУРА РУКОВОДЯЩИХ ОРГАНОВ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70784" y="1297670"/>
            <a:ext cx="5020851" cy="369332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9A0000"/>
                </a:solidFill>
                <a:latin typeface="Arial Narrow" pitchFamily="34" charset="0"/>
              </a:rPr>
              <a:t>Съезд – Всероссийский юнармейский слет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07854"/>
            <a:ext cx="3819204" cy="972108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9A0000"/>
                </a:solidFill>
                <a:latin typeface="Arial Narrow" pitchFamily="34" charset="0"/>
              </a:rPr>
              <a:t>Региональные штабы</a:t>
            </a:r>
          </a:p>
          <a:p>
            <a:pPr algn="ctr"/>
            <a:r>
              <a:rPr lang="ru-RU" sz="1600" b="1" dirty="0" smtClean="0">
                <a:solidFill>
                  <a:srgbClr val="9A0000"/>
                </a:solidFill>
                <a:latin typeface="Arial Narrow" pitchFamily="34" charset="0"/>
              </a:rPr>
              <a:t>(по месту дислокации штабов военных округов, флотов, объединений)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966596" y="3507854"/>
            <a:ext cx="3817872" cy="972109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9A0000"/>
              </a:solidFill>
              <a:latin typeface="Arial Narrow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9A0000"/>
                </a:solidFill>
                <a:latin typeface="Arial Narrow" pitchFamily="34" charset="0"/>
              </a:rPr>
              <a:t>Местные отделения - юнармейские отряды </a:t>
            </a:r>
            <a:r>
              <a:rPr lang="ru-RU" sz="1400" b="1" dirty="0" smtClean="0">
                <a:solidFill>
                  <a:srgbClr val="9A0000"/>
                </a:solidFill>
                <a:latin typeface="Arial Narrow" pitchFamily="34" charset="0"/>
              </a:rPr>
              <a:t>(по месту дислокации соединений, воинских частей, военно-учебных заведений)</a:t>
            </a:r>
          </a:p>
          <a:p>
            <a:pPr algn="ctr"/>
            <a:endParaRPr lang="ru-RU" sz="1600" b="1" dirty="0" smtClean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4265316" y="3965557"/>
            <a:ext cx="591664" cy="162018"/>
          </a:xfrm>
          <a:prstGeom prst="leftRightArrow">
            <a:avLst/>
          </a:prstGeom>
          <a:solidFill>
            <a:schemeClr val="accent2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265316" y="2787774"/>
            <a:ext cx="591664" cy="648351"/>
          </a:xfrm>
          <a:prstGeom prst="downArrow">
            <a:avLst/>
          </a:prstGeom>
          <a:solidFill>
            <a:schemeClr val="accent2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343680" y="1707654"/>
            <a:ext cx="444344" cy="373130"/>
          </a:xfrm>
          <a:prstGeom prst="downArrow">
            <a:avLst/>
          </a:prstGeom>
          <a:solidFill>
            <a:schemeClr val="accent2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Documents and Settings\user\Мои документы\Олег\Дизайн\ФОТО ВСЕ\ПАТРИОТИКА\main11310611_f2fbf0f05441734ccadf72c03ad2f82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518" y="2041712"/>
            <a:ext cx="1552194" cy="1015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Documents and Settings\user\Мои документы\Олег\Дизайн\ФОТО ВСЕ\ПАТРИОТИКА\dsc0419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4269" y="2067415"/>
            <a:ext cx="1458630" cy="100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user\Мои документы\Олег\Дизайн\ФОТО ВСЕ\ПАТРИОТИКА\Победа 2014\DSCF242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7518" y="920432"/>
            <a:ext cx="1552194" cy="1003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23728" y="2155665"/>
            <a:ext cx="4968552" cy="584775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A0000"/>
                </a:solidFill>
                <a:latin typeface="Arial Narrow" pitchFamily="34" charset="0"/>
              </a:rPr>
              <a:t>Главный штаб Всероссийского военно-патриотического  движения «ЮНАРМИЯ»</a:t>
            </a:r>
          </a:p>
        </p:txBody>
      </p:sp>
      <p:pic>
        <p:nvPicPr>
          <p:cNvPr id="7173" name="Picture 5" descr="C:\Documents and Settings\user\Рабочий стол\вдв\svdv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976754"/>
            <a:ext cx="1456007" cy="1015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404377" y="760198"/>
            <a:ext cx="2367546" cy="369332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9A0000"/>
                </a:solidFill>
                <a:latin typeface="Arial Narrow" pitchFamily="34" charset="0"/>
              </a:rPr>
              <a:t>ЛИДЕР ДВИЖЕНИЯ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60432" y="195486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8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50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225958"/>
              </p:ext>
            </p:extLst>
          </p:nvPr>
        </p:nvGraphicFramePr>
        <p:xfrm>
          <a:off x="450000" y="771550"/>
          <a:ext cx="8407008" cy="4113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0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04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№</a:t>
                      </a:r>
                      <a:endParaRPr lang="ru-RU" sz="1000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п</a:t>
                      </a:r>
                      <a:r>
                        <a:rPr lang="ru-RU" sz="1000" b="1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/</a:t>
                      </a:r>
                      <a:r>
                        <a:rPr lang="ru-RU" sz="1000" b="1" dirty="0" err="1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п</a:t>
                      </a:r>
                      <a:endParaRPr lang="ru-RU" sz="1000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Фамилия имя и отчество</a:t>
                      </a:r>
                      <a:endParaRPr lang="ru-RU" sz="1000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Должность</a:t>
                      </a:r>
                      <a:endParaRPr lang="ru-RU" sz="1000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9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АРХИПОВ </a:t>
                      </a:r>
                      <a:r>
                        <a:rPr lang="ru-RU" sz="1000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Иван </a:t>
                      </a:r>
                      <a:r>
                        <a:rPr lang="ru-RU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Валерьевич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Начальник департамента 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Российского военно-исторического общества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9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БАРЫШЕВ </a:t>
                      </a:r>
                      <a:r>
                        <a:rPr lang="ru-RU" sz="1000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Михаил </a:t>
                      </a:r>
                      <a:r>
                        <a:rPr lang="ru-RU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Николаевич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Начальник Центрального спортивного клуба Армии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9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БУСЛОВСКИЙ </a:t>
                      </a:r>
                      <a:r>
                        <a:rPr lang="ru-RU" sz="1000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Виктор </a:t>
                      </a:r>
                      <a:r>
                        <a:rPr lang="ru-RU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Николаевич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Первый заместитель Общероссийской общественной организации ветеранов 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ВС РФ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9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ВЕПРИНЦЕВА </a:t>
                      </a:r>
                      <a:r>
                        <a:rPr lang="ru-RU" sz="1000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Юлия </a:t>
                      </a:r>
                      <a:r>
                        <a:rPr lang="ru-RU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Владимировна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>
                          <a:solidFill>
                            <a:schemeClr val="dk1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Член Совета Федерации Федерального Собрания Российской Федерации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9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ВОСТРОТИН </a:t>
                      </a:r>
                      <a:r>
                        <a:rPr lang="ru-RU" sz="1000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Валерий </a:t>
                      </a:r>
                      <a:r>
                        <a:rPr lang="ru-RU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Александрович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Председатель 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Союза </a:t>
                      </a: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десантников 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России, </a:t>
                      </a: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Герой Советского Союза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9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ГАЛУСТЯН </a:t>
                      </a:r>
                      <a:r>
                        <a:rPr lang="ru-RU" sz="1000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Михаил </a:t>
                      </a:r>
                      <a:r>
                        <a:rPr lang="ru-RU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Сергеевич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Президент Федерации военно-тактических игр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9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ГУБЕРНИЕВ </a:t>
                      </a:r>
                      <a:r>
                        <a:rPr lang="ru-RU" sz="1000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Дмитрий </a:t>
                      </a:r>
                      <a:r>
                        <a:rPr lang="ru-RU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Викторович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Спортивный комментатор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9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ГУРОВ </a:t>
                      </a:r>
                      <a:r>
                        <a:rPr lang="ru-RU" sz="1000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Илья </a:t>
                      </a:r>
                      <a:r>
                        <a:rPr lang="ru-RU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Анатольевич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Заместитель исполнительного директора 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Русского географического общества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9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ДЕМЬЯНОВ </a:t>
                      </a:r>
                      <a:r>
                        <a:rPr lang="ru-RU" sz="1000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Николай </a:t>
                      </a:r>
                      <a:r>
                        <a:rPr lang="ru-RU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Петрович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Начальник отдела </a:t>
                      </a: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ДОСААФ России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9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ЗАВЬЯЛОВА </a:t>
                      </a:r>
                      <a:r>
                        <a:rPr lang="ru-RU" sz="1000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Татьяна </a:t>
                      </a:r>
                      <a:r>
                        <a:rPr lang="ru-RU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Владимировна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Советник Министра </a:t>
                      </a: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обороны Российской Федерации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9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КАНЬШИН </a:t>
                      </a:r>
                      <a:r>
                        <a:rPr lang="ru-RU" sz="1000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Александр </a:t>
                      </a:r>
                      <a:r>
                        <a:rPr lang="ru-RU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Николаевич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Заместитель председателя </a:t>
                      </a: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Общественного совета при Минобороны России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9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КРИКАЛЕВ </a:t>
                      </a:r>
                      <a:r>
                        <a:rPr lang="ru-RU" sz="1000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Сергей </a:t>
                      </a:r>
                      <a:r>
                        <a:rPr lang="ru-RU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Константинович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Летчик-космонавт, Герой </a:t>
                      </a: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Советского Союза, Герой Российской Федерации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9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МАНУКЯН </a:t>
                      </a:r>
                      <a:r>
                        <a:rPr lang="ru-RU" sz="1000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Артем </a:t>
                      </a:r>
                      <a:r>
                        <a:rPr lang="ru-RU" sz="1000" dirty="0" err="1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Андраникович</a:t>
                      </a:r>
                      <a:endParaRPr lang="ru-RU" sz="1000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Исполнительный директор 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Русского </a:t>
                      </a: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географическое 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общество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9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МЕЛЬНИЧЕНКО </a:t>
                      </a:r>
                      <a:r>
                        <a:rPr lang="ru-RU" sz="1000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Игорь </a:t>
                      </a:r>
                      <a:r>
                        <a:rPr lang="ru-RU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Иннокентьевич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Директор Центра </a:t>
                      </a: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военно-патриотического и гражданского 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воспитания г. Москвы 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9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РАЗУВАЕВА </a:t>
                      </a:r>
                      <a:r>
                        <a:rPr lang="ru-RU" sz="1000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Ксения </a:t>
                      </a:r>
                      <a:r>
                        <a:rPr lang="ru-RU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Денисовна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Директор </a:t>
                      </a:r>
                      <a:r>
                        <a:rPr kumimoji="0" lang="ru-RU" sz="1000" kern="1200" dirty="0" err="1" smtClean="0">
                          <a:solidFill>
                            <a:schemeClr val="dk1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Роспатриотцентра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9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СИВКО </a:t>
                      </a:r>
                      <a:r>
                        <a:rPr lang="ru-RU" sz="1000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Вячеслав </a:t>
                      </a:r>
                      <a:r>
                        <a:rPr lang="ru-RU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Владимирович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Советник председателя ДОСААФ России, Герой Российской Федерации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9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СОКОЛОВ </a:t>
                      </a:r>
                      <a:r>
                        <a:rPr lang="ru-RU" sz="1000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Сергей </a:t>
                      </a:r>
                      <a:r>
                        <a:rPr lang="ru-RU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Дмитриевич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Председатель Московской областной организации «Российский Союз Молодежи»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9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ТРУНЕНКОВ </a:t>
                      </a:r>
                      <a:r>
                        <a:rPr lang="ru-RU" sz="1000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Дмитрий </a:t>
                      </a:r>
                      <a:r>
                        <a:rPr lang="ru-RU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Вячеславович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Чемпион </a:t>
                      </a: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Олимпийских игр по бобслею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9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ЧЕРЕПНИН </a:t>
                      </a:r>
                      <a:r>
                        <a:rPr lang="ru-RU" sz="1000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Тимур </a:t>
                      </a:r>
                      <a:r>
                        <a:rPr lang="ru-RU" sz="1000" dirty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Викторович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Руководитель военно-исторического 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клуба «Гарнизон </a:t>
                      </a: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9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20-28</a:t>
                      </a:r>
                      <a:endParaRPr lang="ru-RU" sz="1000" dirty="0"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Представители от федеральных округов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000" kern="1200" dirty="0">
                        <a:solidFill>
                          <a:schemeClr val="dk1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pic>
        <p:nvPicPr>
          <p:cNvPr id="33" name="Рисунок 10" descr="Безымянный-1.e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25396"/>
            <a:ext cx="900000" cy="84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195486"/>
            <a:ext cx="79208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9A0000"/>
                </a:solidFill>
                <a:latin typeface="Arial Narrow"/>
                <a:cs typeface="Arial Narrow"/>
              </a:rPr>
              <a:t>ГЛАВНЫЙ ШТАБ </a:t>
            </a:r>
            <a:r>
              <a:rPr lang="ru-RU" altLang="ru-RU" sz="2400" b="1" dirty="0">
                <a:solidFill>
                  <a:srgbClr val="9A0000"/>
                </a:solidFill>
                <a:latin typeface="Arial Narrow"/>
                <a:cs typeface="Arial Narrow"/>
              </a:rPr>
              <a:t>ДВИЖЕНИЯ «ЮНАРМИЯ»</a:t>
            </a:r>
          </a:p>
          <a:p>
            <a:pPr algn="ctr"/>
            <a:endParaRPr lang="ru-RU" sz="2400" b="1" dirty="0">
              <a:solidFill>
                <a:srgbClr val="9A0000"/>
              </a:solidFill>
              <a:latin typeface="Arial Narrow"/>
              <a:cs typeface="Arial Narrow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426096" y="2399280"/>
            <a:ext cx="5170318" cy="31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460432" y="195486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8873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4066</TotalTime>
  <Words>1297</Words>
  <Application>Microsoft Office PowerPoint</Application>
  <PresentationFormat>Экран (16:9)</PresentationFormat>
  <Paragraphs>247</Paragraphs>
  <Slides>34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</vt:lpstr>
      <vt:lpstr>Arial Narrow</vt:lpstr>
      <vt:lpstr>Calibri</vt:lpstr>
      <vt:lpstr>Impact</vt:lpstr>
      <vt:lpstr>Tahoma</vt:lpstr>
      <vt:lpstr>Times New Roman</vt:lpstr>
      <vt:lpstr>Wingdings</vt:lpstr>
      <vt:lpstr>Тема Office</vt:lpstr>
      <vt:lpstr>Презентация PowerPoint</vt:lpstr>
      <vt:lpstr>НОРМАТИВНЫЕ ПРАВОВЫЕ АКТЫ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Sushkov Alexey</cp:lastModifiedBy>
  <cp:revision>327</cp:revision>
  <cp:lastPrinted>2016-05-27T05:10:26Z</cp:lastPrinted>
  <dcterms:created xsi:type="dcterms:W3CDTF">2016-02-04T07:46:41Z</dcterms:created>
  <dcterms:modified xsi:type="dcterms:W3CDTF">2019-08-15T07:34:56Z</dcterms:modified>
</cp:coreProperties>
</file>