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7"/>
  </p:notesMasterIdLst>
  <p:sldIdLst>
    <p:sldId id="260" r:id="rId2"/>
    <p:sldId id="363" r:id="rId3"/>
    <p:sldId id="256" r:id="rId4"/>
    <p:sldId id="257" r:id="rId5"/>
    <p:sldId id="364" r:id="rId6"/>
    <p:sldId id="365" r:id="rId7"/>
    <p:sldId id="366" r:id="rId8"/>
    <p:sldId id="367" r:id="rId9"/>
    <p:sldId id="283" r:id="rId10"/>
    <p:sldId id="288" r:id="rId11"/>
    <p:sldId id="284" r:id="rId12"/>
    <p:sldId id="287" r:id="rId13"/>
    <p:sldId id="285" r:id="rId14"/>
    <p:sldId id="289" r:id="rId15"/>
    <p:sldId id="292" r:id="rId16"/>
    <p:sldId id="291" r:id="rId17"/>
    <p:sldId id="290" r:id="rId18"/>
    <p:sldId id="293" r:id="rId19"/>
    <p:sldId id="294" r:id="rId20"/>
    <p:sldId id="347" r:id="rId21"/>
    <p:sldId id="258" r:id="rId22"/>
    <p:sldId id="261" r:id="rId23"/>
    <p:sldId id="269" r:id="rId24"/>
    <p:sldId id="268" r:id="rId25"/>
    <p:sldId id="262" r:id="rId26"/>
    <p:sldId id="263" r:id="rId27"/>
    <p:sldId id="272" r:id="rId28"/>
    <p:sldId id="270" r:id="rId29"/>
    <p:sldId id="273" r:id="rId30"/>
    <p:sldId id="271" r:id="rId31"/>
    <p:sldId id="264" r:id="rId32"/>
    <p:sldId id="265" r:id="rId33"/>
    <p:sldId id="266" r:id="rId34"/>
    <p:sldId id="267" r:id="rId35"/>
    <p:sldId id="274" r:id="rId36"/>
    <p:sldId id="277" r:id="rId37"/>
    <p:sldId id="278" r:id="rId38"/>
    <p:sldId id="279" r:id="rId39"/>
    <p:sldId id="300" r:id="rId40"/>
    <p:sldId id="324" r:id="rId41"/>
    <p:sldId id="325" r:id="rId42"/>
    <p:sldId id="332" r:id="rId43"/>
    <p:sldId id="335" r:id="rId44"/>
    <p:sldId id="361" r:id="rId45"/>
    <p:sldId id="328" r:id="rId46"/>
    <p:sldId id="329" r:id="rId47"/>
    <p:sldId id="326" r:id="rId48"/>
    <p:sldId id="362" r:id="rId49"/>
    <p:sldId id="296" r:id="rId50"/>
    <p:sldId id="297" r:id="rId51"/>
    <p:sldId id="336" r:id="rId52"/>
    <p:sldId id="356" r:id="rId53"/>
    <p:sldId id="357" r:id="rId54"/>
    <p:sldId id="358" r:id="rId55"/>
    <p:sldId id="386" r:id="rId56"/>
    <p:sldId id="337" r:id="rId57"/>
    <p:sldId id="354" r:id="rId58"/>
    <p:sldId id="355" r:id="rId59"/>
    <p:sldId id="338" r:id="rId60"/>
    <p:sldId id="339" r:id="rId61"/>
    <p:sldId id="341" r:id="rId62"/>
    <p:sldId id="342" r:id="rId63"/>
    <p:sldId id="345" r:id="rId64"/>
    <p:sldId id="349" r:id="rId65"/>
    <p:sldId id="334" r:id="rId66"/>
    <p:sldId id="298" r:id="rId67"/>
    <p:sldId id="299" r:id="rId68"/>
    <p:sldId id="301" r:id="rId69"/>
    <p:sldId id="302" r:id="rId70"/>
    <p:sldId id="303" r:id="rId71"/>
    <p:sldId id="305" r:id="rId72"/>
    <p:sldId id="308" r:id="rId73"/>
    <p:sldId id="359" r:id="rId74"/>
    <p:sldId id="360" r:id="rId75"/>
    <p:sldId id="368" r:id="rId76"/>
    <p:sldId id="369" r:id="rId77"/>
    <p:sldId id="370" r:id="rId78"/>
    <p:sldId id="371" r:id="rId79"/>
    <p:sldId id="372" r:id="rId80"/>
    <p:sldId id="373" r:id="rId81"/>
    <p:sldId id="374" r:id="rId82"/>
    <p:sldId id="375" r:id="rId83"/>
    <p:sldId id="376" r:id="rId84"/>
    <p:sldId id="377" r:id="rId85"/>
    <p:sldId id="378" r:id="rId86"/>
    <p:sldId id="379" r:id="rId87"/>
    <p:sldId id="380" r:id="rId88"/>
    <p:sldId id="381" r:id="rId89"/>
    <p:sldId id="382" r:id="rId90"/>
    <p:sldId id="383" r:id="rId91"/>
    <p:sldId id="384" r:id="rId92"/>
    <p:sldId id="385" r:id="rId93"/>
    <p:sldId id="309" r:id="rId94"/>
    <p:sldId id="346" r:id="rId95"/>
    <p:sldId id="310" r:id="rId96"/>
    <p:sldId id="311" r:id="rId97"/>
    <p:sldId id="351" r:id="rId98"/>
    <p:sldId id="313" r:id="rId99"/>
    <p:sldId id="315" r:id="rId100"/>
    <p:sldId id="316" r:id="rId101"/>
    <p:sldId id="350" r:id="rId102"/>
    <p:sldId id="317" r:id="rId103"/>
    <p:sldId id="318" r:id="rId104"/>
    <p:sldId id="319" r:id="rId105"/>
    <p:sldId id="353" r:id="rId10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7" d="100"/>
          <a:sy n="107" d="100"/>
        </p:scale>
        <p:origin x="-7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7F037FB-5C2B-4007-B5B8-0D3873D824FC}" type="datetimeFigureOut">
              <a:rPr lang="ru-RU"/>
              <a:pPr>
                <a:defRPr/>
              </a:pPr>
              <a:t>22.10.2012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DCD869B-F6BD-4034-B724-394D7A747CBE}"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35499E-5DE4-48D2-9A36-870F9171E5D2}" type="slidenum">
              <a:rPr lang="ru-RU">
                <a:cs typeface="Arial" charset="0"/>
              </a:rPr>
              <a:pPr fontAlgn="base">
                <a:spcBef>
                  <a:spcPct val="0"/>
                </a:spcBef>
                <a:spcAft>
                  <a:spcPct val="0"/>
                </a:spcAft>
                <a:defRPr/>
              </a:pPr>
              <a:t>40</a:t>
            </a:fld>
            <a:endParaRPr lang="ru-RU">
              <a:cs typeface="Arial" charset="0"/>
            </a:endParaRPr>
          </a:p>
        </p:txBody>
      </p:sp>
      <p:sp>
        <p:nvSpPr>
          <p:cNvPr id="552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AC250AE-8586-4CE0-9583-4BFD121F047E}" type="datetimeFigureOut">
              <a:rPr lang="ru-RU"/>
              <a:pPr>
                <a:defRPr/>
              </a:pPr>
              <a:t>22.10.2012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1EFB14C-3D95-444C-888E-59613AF23C7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53C2401-16C8-4F50-BB1E-363E7CD21F63}" type="datetimeFigureOut">
              <a:rPr lang="ru-RU"/>
              <a:pPr>
                <a:defRPr/>
              </a:pPr>
              <a:t>22.10.2012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85954B7-639B-4330-A3FC-6A63CC7C25D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4E67846-BC9C-43E2-B30D-B3B4492E78E8}" type="datetimeFigureOut">
              <a:rPr lang="ru-RU"/>
              <a:pPr>
                <a:defRPr/>
              </a:pPr>
              <a:t>22.10.2012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3905A5C-BFFC-4F8E-AD68-3ED6145689E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98A4E55-AD95-4A3A-8332-5D2DEC84E3C5}" type="datetimeFigureOut">
              <a:rPr lang="ru-RU"/>
              <a:pPr>
                <a:defRPr/>
              </a:pPr>
              <a:t>22.10.2012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ADB3257-6FBB-4D74-9130-41543EA4F29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AFEC9FD-3F15-4F63-976A-AC28200F0FFB}" type="datetimeFigureOut">
              <a:rPr lang="ru-RU"/>
              <a:pPr>
                <a:defRPr/>
              </a:pPr>
              <a:t>22.10.2012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385E6B2-570B-45CF-BA50-16883B21B530}"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059598B-FA52-4FDD-9453-BE5F33833522}" type="datetimeFigureOut">
              <a:rPr lang="ru-RU"/>
              <a:pPr>
                <a:defRPr/>
              </a:pPr>
              <a:t>22.10.2012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5F21872-8BF7-4D3C-9557-B3755FCFE76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9595D65-6BC0-47C7-BD6E-231CD3E24BA4}" type="datetimeFigureOut">
              <a:rPr lang="ru-RU"/>
              <a:pPr>
                <a:defRPr/>
              </a:pPr>
              <a:t>22.10.2012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7B8D2A48-4C5D-447A-B528-0AE4A3650EF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B0AA88FB-66B0-44B2-9821-A560A72AEC47}" type="datetimeFigureOut">
              <a:rPr lang="ru-RU"/>
              <a:pPr>
                <a:defRPr/>
              </a:pPr>
              <a:t>22.10.2012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1989091F-D239-4F71-944C-49C8E5F082C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3D2B152-32CB-4290-8547-F2CEF03D98B5}" type="datetimeFigureOut">
              <a:rPr lang="ru-RU"/>
              <a:pPr>
                <a:defRPr/>
              </a:pPr>
              <a:t>22.10.2012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282E94CE-F967-4A54-9491-BAA019DA067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474275B-736F-4474-9AC7-E18F96B13EBD}" type="datetimeFigureOut">
              <a:rPr lang="ru-RU"/>
              <a:pPr>
                <a:defRPr/>
              </a:pPr>
              <a:t>22.10.2012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3404D6F-FA6F-42D5-8498-1A409EB66A4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1370256-0B91-478C-9B57-A054322CC796}" type="datetimeFigureOut">
              <a:rPr lang="ru-RU"/>
              <a:pPr>
                <a:defRPr/>
              </a:pPr>
              <a:t>22.10.2012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20C70AB-F469-45B0-8752-6FF62CBADDD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D47AC89-DDA5-4C00-9746-BB8941277C63}" type="datetimeFigureOut">
              <a:rPr lang="ru-RU"/>
              <a:pPr>
                <a:defRPr/>
              </a:pPr>
              <a:t>22.10.2012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E1D1B55-5686-496D-8D00-4805A9727EF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ctrTitle"/>
          </p:nvPr>
        </p:nvSpPr>
        <p:spPr>
          <a:xfrm>
            <a:off x="755650" y="188913"/>
            <a:ext cx="7772400" cy="1727200"/>
          </a:xfrm>
        </p:spPr>
        <p:txBody>
          <a:bodyPr/>
          <a:lstStyle/>
          <a:p>
            <a:pPr eaLnBrk="1" hangingPunct="1"/>
            <a:r>
              <a:rPr lang="ru-RU" smtClean="0">
                <a:solidFill>
                  <a:srgbClr val="7030A0"/>
                </a:solidFill>
                <a:latin typeface="Arial" charset="0"/>
                <a:cs typeface="Arial" charset="0"/>
              </a:rPr>
              <a:t>Государственное управление охраной труда</a:t>
            </a:r>
          </a:p>
        </p:txBody>
      </p:sp>
      <p:pic>
        <p:nvPicPr>
          <p:cNvPr id="14338" name="Picture 2"/>
          <p:cNvPicPr>
            <a:picLocks noChangeAspect="1" noChangeArrowheads="1"/>
          </p:cNvPicPr>
          <p:nvPr/>
        </p:nvPicPr>
        <p:blipFill>
          <a:blip r:embed="rId2"/>
          <a:srcRect/>
          <a:stretch>
            <a:fillRect/>
          </a:stretch>
        </p:blipFill>
        <p:spPr bwMode="auto">
          <a:xfrm>
            <a:off x="3779838" y="1773238"/>
            <a:ext cx="2576512" cy="508476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2"/>
          <a:srcRect/>
          <a:stretch>
            <a:fillRect/>
          </a:stretch>
        </p:blipFill>
        <p:spPr bwMode="auto">
          <a:xfrm>
            <a:off x="179388" y="188913"/>
            <a:ext cx="1152525" cy="3127375"/>
          </a:xfrm>
          <a:prstGeom prst="rect">
            <a:avLst/>
          </a:prstGeom>
          <a:noFill/>
          <a:ln w="9525">
            <a:noFill/>
            <a:miter lim="800000"/>
            <a:headEnd/>
            <a:tailEnd/>
          </a:ln>
        </p:spPr>
      </p:pic>
      <p:pic>
        <p:nvPicPr>
          <p:cNvPr id="23554" name="Picture 3"/>
          <p:cNvPicPr>
            <a:picLocks noChangeAspect="1" noChangeArrowheads="1"/>
          </p:cNvPicPr>
          <p:nvPr/>
        </p:nvPicPr>
        <p:blipFill>
          <a:blip r:embed="rId3"/>
          <a:srcRect/>
          <a:stretch>
            <a:fillRect/>
          </a:stretch>
        </p:blipFill>
        <p:spPr bwMode="auto">
          <a:xfrm>
            <a:off x="1403350" y="188913"/>
            <a:ext cx="6913563" cy="742950"/>
          </a:xfrm>
          <a:prstGeom prst="rect">
            <a:avLst/>
          </a:prstGeom>
          <a:noFill/>
          <a:ln w="9525">
            <a:noFill/>
            <a:miter lim="800000"/>
            <a:headEnd/>
            <a:tailEnd/>
          </a:ln>
        </p:spPr>
      </p:pic>
      <p:sp>
        <p:nvSpPr>
          <p:cNvPr id="23555" name="Прямоугольник 3"/>
          <p:cNvSpPr>
            <a:spLocks noChangeArrowheads="1"/>
          </p:cNvSpPr>
          <p:nvPr/>
        </p:nvSpPr>
        <p:spPr bwMode="auto">
          <a:xfrm>
            <a:off x="1547813" y="1196975"/>
            <a:ext cx="7326312" cy="5632450"/>
          </a:xfrm>
          <a:prstGeom prst="rect">
            <a:avLst/>
          </a:prstGeom>
          <a:noFill/>
          <a:ln w="9525">
            <a:noFill/>
            <a:miter lim="800000"/>
            <a:headEnd/>
            <a:tailEnd/>
          </a:ln>
        </p:spPr>
        <p:txBody>
          <a:bodyPr>
            <a:spAutoFit/>
          </a:bodyPr>
          <a:lstStyle/>
          <a:p>
            <a:pPr algn="just"/>
            <a:r>
              <a:rPr lang="ru-RU" i="1"/>
              <a:t>1) Рабочее место, соответствующее требованиям охраны труда </a:t>
            </a:r>
            <a:endParaRPr lang="ru-RU"/>
          </a:p>
          <a:p>
            <a:pPr algn="just"/>
            <a:r>
              <a:rPr lang="ru-RU" i="1"/>
              <a:t>2) Обязательное социальное страхование от несчастных случаев на производстве и профессиональных заболеваний в соответствии с федеральным законом от 24.07.1998 г. №125-ФЗ </a:t>
            </a:r>
            <a:endParaRPr lang="ru-RU"/>
          </a:p>
          <a:p>
            <a:pPr algn="just"/>
            <a:r>
              <a:rPr lang="ru-RU" i="1"/>
              <a:t>3) Получение достоверной информации от работодателя, соответствующих государственных органов и общественных организаций об условиях и охране труда на рабочем месте, о существующем риске повреждения здоровья, а также о мерах по защите от воздействия вредных и (или) опасных производственных факторов </a:t>
            </a:r>
            <a:endParaRPr lang="ru-RU"/>
          </a:p>
          <a:p>
            <a:pPr algn="just"/>
            <a:r>
              <a:rPr lang="ru-RU" i="1"/>
              <a:t>4) Отказ от выполнения работ в случае возникновения опасности для его жизни и здоровья вследствие нарушения требований охраны труда, за исключением случаев, предусмотренных федеральными законами, до устранения такой опасности </a:t>
            </a:r>
            <a:endParaRPr lang="ru-RU"/>
          </a:p>
          <a:p>
            <a:pPr algn="just"/>
            <a:r>
              <a:rPr lang="ru-RU" i="1"/>
              <a:t>5) Обеспечение средствами индивидуальной и коллективной защиты в соответствии с требованиями охраны труда за счет средств работодателя </a:t>
            </a:r>
            <a:endParaRPr lang="ru-RU"/>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Номер слайда 5"/>
          <p:cNvSpPr>
            <a:spLocks noGrp="1"/>
          </p:cNvSpPr>
          <p:nvPr>
            <p:ph type="sldNum" sz="quarter" idx="12"/>
          </p:nvPr>
        </p:nvSpPr>
        <p:spPr/>
        <p:txBody>
          <a:bodyPr/>
          <a:lstStyle/>
          <a:p>
            <a:pPr>
              <a:defRPr/>
            </a:pPr>
            <a:fld id="{2D6AE472-9475-4234-8741-1CF4D14D8058}" type="slidenum">
              <a:rPr lang="ru-RU"/>
              <a:pPr>
                <a:defRPr/>
              </a:pPr>
              <a:t>100</a:t>
            </a:fld>
            <a:endParaRPr lang="ru-RU"/>
          </a:p>
        </p:txBody>
      </p:sp>
      <p:sp>
        <p:nvSpPr>
          <p:cNvPr id="115714" name="Rectangle 2"/>
          <p:cNvSpPr>
            <a:spLocks noGrp="1" noChangeArrowheads="1"/>
          </p:cNvSpPr>
          <p:nvPr>
            <p:ph type="title"/>
          </p:nvPr>
        </p:nvSpPr>
        <p:spPr>
          <a:xfrm>
            <a:off x="457200" y="274638"/>
            <a:ext cx="8229600" cy="1282700"/>
          </a:xfrm>
        </p:spPr>
        <p:txBody>
          <a:bodyPr/>
          <a:lstStyle/>
          <a:p>
            <a:pPr eaLnBrk="1" hangingPunct="1"/>
            <a:r>
              <a:rPr lang="ru-RU" sz="2400" b="1" smtClean="0">
                <a:solidFill>
                  <a:srgbClr val="002060"/>
                </a:solidFill>
                <a:latin typeface="Arial" charset="0"/>
                <a:cs typeface="Arial" charset="0"/>
              </a:rPr>
              <a:t>Административная ответственность</a:t>
            </a:r>
            <a:br>
              <a:rPr lang="ru-RU" sz="2400" b="1" smtClean="0">
                <a:solidFill>
                  <a:srgbClr val="002060"/>
                </a:solidFill>
                <a:latin typeface="Arial" charset="0"/>
                <a:cs typeface="Arial" charset="0"/>
              </a:rPr>
            </a:br>
            <a:r>
              <a:rPr lang="ru-RU" sz="2400" b="1" smtClean="0">
                <a:solidFill>
                  <a:srgbClr val="002060"/>
                </a:solidFill>
                <a:latin typeface="Arial" charset="0"/>
                <a:cs typeface="Arial" charset="0"/>
              </a:rPr>
              <a:t>Кодекс Российской Федерации об административных правонарушениях (195-ФЗ от 30.12.2001)</a:t>
            </a:r>
          </a:p>
        </p:txBody>
      </p:sp>
      <p:sp>
        <p:nvSpPr>
          <p:cNvPr id="93188" name="Rectangle 3"/>
          <p:cNvSpPr>
            <a:spLocks noGrp="1" noChangeArrowheads="1"/>
          </p:cNvSpPr>
          <p:nvPr>
            <p:ph type="body" idx="1"/>
          </p:nvPr>
        </p:nvSpPr>
        <p:spPr>
          <a:xfrm>
            <a:off x="1908175" y="1773238"/>
            <a:ext cx="6932613" cy="4525962"/>
          </a:xfrm>
        </p:spPr>
        <p:txBody>
          <a:bodyPr rtlCol="0">
            <a:normAutofit fontScale="92500" lnSpcReduction="20000"/>
          </a:bodyPr>
          <a:lstStyle/>
          <a:p>
            <a:pPr algn="ctr" eaLnBrk="1" fontAlgn="auto" hangingPunct="1">
              <a:lnSpc>
                <a:spcPct val="90000"/>
              </a:lnSpc>
              <a:spcAft>
                <a:spcPts val="0"/>
              </a:spcAft>
              <a:buFontTx/>
              <a:buNone/>
              <a:defRPr/>
            </a:pPr>
            <a:r>
              <a:rPr lang="ru-RU" sz="2800" dirty="0" smtClean="0"/>
              <a:t>	 </a:t>
            </a:r>
            <a:r>
              <a:rPr lang="ru-RU" sz="2400" b="1" dirty="0" smtClean="0">
                <a:latin typeface="Arial" pitchFamily="34" charset="0"/>
                <a:cs typeface="Arial" pitchFamily="34" charset="0"/>
              </a:rPr>
              <a:t>Статья 19.5. Невыполнение в срок законного предписания (постановления, представления) органа (должностного лица), осуществляющего государственный надзор (контроль)</a:t>
            </a:r>
          </a:p>
          <a:p>
            <a:pPr algn="just" eaLnBrk="1" fontAlgn="auto" hangingPunct="1">
              <a:lnSpc>
                <a:spcPct val="90000"/>
              </a:lnSpc>
              <a:spcAft>
                <a:spcPts val="0"/>
              </a:spcAft>
              <a:buFontTx/>
              <a:buNone/>
              <a:defRPr/>
            </a:pPr>
            <a:r>
              <a:rPr lang="ru-RU" sz="2400" b="1" dirty="0" smtClean="0">
                <a:latin typeface="Arial" pitchFamily="34" charset="0"/>
                <a:cs typeface="Arial" pitchFamily="34" charset="0"/>
              </a:rPr>
              <a:t>		</a:t>
            </a:r>
            <a:r>
              <a:rPr lang="ru-RU" sz="2400" dirty="0" smtClean="0">
                <a:latin typeface="Arial" pitchFamily="34" charset="0"/>
                <a:cs typeface="Arial" pitchFamily="34" charset="0"/>
              </a:rPr>
              <a:t>1. </a:t>
            </a:r>
            <a:r>
              <a:rPr lang="ru-RU" sz="2400" dirty="0" smtClean="0">
                <a:solidFill>
                  <a:srgbClr val="FF0000"/>
                </a:solidFill>
                <a:latin typeface="Arial" pitchFamily="34" charset="0"/>
                <a:cs typeface="Arial" pitchFamily="34" charset="0"/>
              </a:rPr>
              <a:t>Невыполнение</a:t>
            </a:r>
            <a:r>
              <a:rPr lang="ru-RU" sz="2400" dirty="0" smtClean="0">
                <a:latin typeface="Arial" pitchFamily="34" charset="0"/>
                <a:cs typeface="Arial" pitchFamily="34" charset="0"/>
              </a:rPr>
              <a:t> в установленный срок законного </a:t>
            </a:r>
            <a:r>
              <a:rPr lang="ru-RU" sz="2400" dirty="0" smtClean="0">
                <a:solidFill>
                  <a:srgbClr val="FF0000"/>
                </a:solidFill>
                <a:latin typeface="Arial" pitchFamily="34" charset="0"/>
                <a:cs typeface="Arial" pitchFamily="34" charset="0"/>
              </a:rPr>
              <a:t>предписания</a:t>
            </a:r>
            <a:r>
              <a:rPr lang="ru-RU" sz="2400" dirty="0" smtClean="0">
                <a:latin typeface="Arial" pitchFamily="34" charset="0"/>
                <a:cs typeface="Arial" pitchFamily="34" charset="0"/>
              </a:rPr>
              <a:t> (постановления, представления) органа (должностного лица), осуществляющего государственный надзор (контроль), </a:t>
            </a:r>
            <a:r>
              <a:rPr lang="ru-RU" sz="2400" dirty="0" smtClean="0">
                <a:solidFill>
                  <a:srgbClr val="FF0000"/>
                </a:solidFill>
                <a:latin typeface="Arial" pitchFamily="34" charset="0"/>
                <a:cs typeface="Arial" pitchFamily="34" charset="0"/>
              </a:rPr>
              <a:t>об устранении нарушений законодательства </a:t>
            </a:r>
            <a:r>
              <a:rPr lang="ru-RU" sz="2400" dirty="0" smtClean="0">
                <a:latin typeface="Arial" pitchFamily="34" charset="0"/>
                <a:cs typeface="Arial" pitchFamily="34" charset="0"/>
              </a:rPr>
              <a:t>–</a:t>
            </a:r>
          </a:p>
          <a:p>
            <a:pPr algn="just" eaLnBrk="1" fontAlgn="auto" hangingPunct="1">
              <a:lnSpc>
                <a:spcPct val="90000"/>
              </a:lnSpc>
              <a:spcAft>
                <a:spcPts val="0"/>
              </a:spcAft>
              <a:buFontTx/>
              <a:buNone/>
              <a:defRPr/>
            </a:pPr>
            <a:r>
              <a:rPr lang="ru-RU" sz="2400" dirty="0" smtClean="0">
                <a:latin typeface="Arial" pitchFamily="34" charset="0"/>
                <a:cs typeface="Arial" pitchFamily="34" charset="0"/>
              </a:rPr>
              <a:t>		 влечет наложение административного </a:t>
            </a:r>
            <a:r>
              <a:rPr lang="ru-RU" sz="2400" dirty="0" smtClean="0">
                <a:solidFill>
                  <a:srgbClr val="FF0000"/>
                </a:solidFill>
                <a:latin typeface="Arial" pitchFamily="34" charset="0"/>
                <a:cs typeface="Arial" pitchFamily="34" charset="0"/>
              </a:rPr>
              <a:t>штрафа</a:t>
            </a:r>
            <a:r>
              <a:rPr lang="ru-RU" sz="2400" dirty="0" smtClean="0">
                <a:latin typeface="Arial" pitchFamily="34" charset="0"/>
                <a:cs typeface="Arial" pitchFamily="34" charset="0"/>
              </a:rPr>
              <a:t> на граждан в размере от трехсот до пятисот рублей; на должностных лиц – от одной до двух тысяч рублей </a:t>
            </a:r>
            <a:r>
              <a:rPr lang="ru-RU" sz="2400" dirty="0" smtClean="0">
                <a:solidFill>
                  <a:srgbClr val="FF0000"/>
                </a:solidFill>
                <a:latin typeface="Arial" pitchFamily="34" charset="0"/>
                <a:cs typeface="Arial" pitchFamily="34" charset="0"/>
              </a:rPr>
              <a:t>или дисквалификацию </a:t>
            </a:r>
            <a:r>
              <a:rPr lang="ru-RU" sz="2400" dirty="0" smtClean="0">
                <a:latin typeface="Arial" pitchFamily="34" charset="0"/>
                <a:cs typeface="Arial" pitchFamily="34" charset="0"/>
              </a:rPr>
              <a:t>на срок до трех лет; на юридических лиц - от десяти до двадцати тысяч рублей. </a:t>
            </a:r>
          </a:p>
        </p:txBody>
      </p:sp>
      <p:pic>
        <p:nvPicPr>
          <p:cNvPr id="115716" name="Picture 2"/>
          <p:cNvPicPr>
            <a:picLocks noChangeAspect="1" noChangeArrowheads="1"/>
          </p:cNvPicPr>
          <p:nvPr/>
        </p:nvPicPr>
        <p:blipFill>
          <a:blip r:embed="rId2"/>
          <a:srcRect/>
          <a:stretch>
            <a:fillRect/>
          </a:stretch>
        </p:blipFill>
        <p:spPr bwMode="auto">
          <a:xfrm>
            <a:off x="611188" y="3141663"/>
            <a:ext cx="1281112" cy="2525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350"/>
            <a:ext cx="8229600" cy="5865813"/>
          </a:xfrm>
        </p:spPr>
        <p:txBody>
          <a:bodyPr rtlCol="0">
            <a:normAutofit fontScale="25000" lnSpcReduction="20000"/>
          </a:bodyPr>
          <a:lstStyle/>
          <a:p>
            <a:pPr algn="just" eaLnBrk="1" fontAlgn="auto" hangingPunct="1">
              <a:lnSpc>
                <a:spcPct val="120000"/>
              </a:lnSpc>
              <a:spcAft>
                <a:spcPts val="0"/>
              </a:spcAft>
              <a:buFont typeface="Arial" pitchFamily="34" charset="0"/>
              <a:buNone/>
              <a:defRPr/>
            </a:pPr>
            <a:r>
              <a:rPr lang="ru-RU" dirty="0" smtClean="0"/>
              <a:t> </a:t>
            </a:r>
            <a:r>
              <a:rPr lang="ru-RU" sz="6800" dirty="0" smtClean="0">
                <a:latin typeface="Arial" pitchFamily="34" charset="0"/>
                <a:cs typeface="Arial" pitchFamily="34" charset="0"/>
              </a:rPr>
              <a:t>	</a:t>
            </a:r>
            <a:r>
              <a:rPr lang="ru-RU" sz="6800" b="1" dirty="0" smtClean="0">
                <a:solidFill>
                  <a:srgbClr val="0070C0"/>
                </a:solidFill>
                <a:latin typeface="Arial" pitchFamily="34" charset="0"/>
                <a:cs typeface="Arial" pitchFamily="34" charset="0"/>
              </a:rPr>
              <a:t>Вопрос</a:t>
            </a:r>
            <a:r>
              <a:rPr lang="ru-RU" sz="6800" dirty="0" smtClean="0">
                <a:solidFill>
                  <a:srgbClr val="0070C0"/>
                </a:solidFill>
                <a:latin typeface="Arial" pitchFamily="34" charset="0"/>
                <a:cs typeface="Arial" pitchFamily="34" charset="0"/>
              </a:rPr>
              <a:t>:</a:t>
            </a:r>
            <a:r>
              <a:rPr lang="ru-RU" sz="6800" dirty="0" smtClean="0">
                <a:latin typeface="Arial" pitchFamily="34" charset="0"/>
                <a:cs typeface="Arial" pitchFamily="34" charset="0"/>
              </a:rPr>
              <a:t> Какая ответственность предусмотрена для работодателя в случае его отказа от оплаты медосмотров работников вредных профессий?</a:t>
            </a:r>
          </a:p>
          <a:p>
            <a:pPr algn="just" eaLnBrk="1" fontAlgn="auto" hangingPunct="1">
              <a:lnSpc>
                <a:spcPct val="120000"/>
              </a:lnSpc>
              <a:spcAft>
                <a:spcPts val="0"/>
              </a:spcAft>
              <a:buFont typeface="Arial" pitchFamily="34" charset="0"/>
              <a:buNone/>
              <a:defRPr/>
            </a:pPr>
            <a:r>
              <a:rPr lang="ru-RU" sz="6800" b="1" dirty="0" smtClean="0">
                <a:solidFill>
                  <a:srgbClr val="0070C0"/>
                </a:solidFill>
                <a:latin typeface="Arial" pitchFamily="34" charset="0"/>
                <a:cs typeface="Arial" pitchFamily="34" charset="0"/>
              </a:rPr>
              <a:t>	Ответ</a:t>
            </a:r>
            <a:r>
              <a:rPr lang="ru-RU" sz="6800" dirty="0" smtClean="0">
                <a:solidFill>
                  <a:srgbClr val="0070C0"/>
                </a:solidFill>
                <a:latin typeface="Arial" pitchFamily="34" charset="0"/>
                <a:cs typeface="Arial" pitchFamily="34" charset="0"/>
              </a:rPr>
              <a:t>: </a:t>
            </a:r>
            <a:r>
              <a:rPr lang="ru-RU" sz="6800" dirty="0" smtClean="0">
                <a:latin typeface="Arial" pitchFamily="34" charset="0"/>
                <a:cs typeface="Arial" pitchFamily="34" charset="0"/>
              </a:rPr>
              <a:t>В соответствии со ст. 212 Трудового кодекса РФ проведение обязательных предварительных (при поступлении на работу) и периодических (для лиц в возрасте до 21 года - ежегодных) медицинских осмотров (обследований) работников, занятых на тяжелых работах и на работах с вредными и (или) опасными условиями труда (в том числе на подземных работах), а также на работах, связанных с движением транспорта, включая расходы, связанные с медицинскими осмотрами (обследованиями), входит в обязанности работодателя.</a:t>
            </a:r>
          </a:p>
          <a:p>
            <a:pPr algn="just" eaLnBrk="1" fontAlgn="auto" hangingPunct="1">
              <a:lnSpc>
                <a:spcPct val="120000"/>
              </a:lnSpc>
              <a:spcAft>
                <a:spcPts val="0"/>
              </a:spcAft>
              <a:buFont typeface="Arial" pitchFamily="34" charset="0"/>
              <a:buNone/>
              <a:defRPr/>
            </a:pPr>
            <a:r>
              <a:rPr lang="ru-RU" sz="6800" dirty="0" smtClean="0">
                <a:latin typeface="Arial" pitchFamily="34" charset="0"/>
                <a:cs typeface="Arial" pitchFamily="34" charset="0"/>
              </a:rPr>
              <a:t>	В случае несоблюдения работодателем указанных требований трудового законодательства работник (его представитель, профсоюзная организация) вправе обратиться за защитой прав в государственную инспекцию труда в соответствующем субъекте Российской Федерации (территориальные органы Федеральной службы по труду и занятости), осуществляющую государственный надзор и контроль за соблюдением трудового законодательства, в том числе по прохождению работниками медицинских осмотров (обследований), либо в суд. </a:t>
            </a:r>
            <a:r>
              <a:rPr lang="ru-RU" sz="6800" dirty="0" smtClean="0">
                <a:solidFill>
                  <a:srgbClr val="FF0000"/>
                </a:solidFill>
                <a:latin typeface="Arial" pitchFamily="34" charset="0"/>
                <a:cs typeface="Arial" pitchFamily="34" charset="0"/>
              </a:rPr>
              <a:t>Полномочия </a:t>
            </a:r>
            <a:r>
              <a:rPr lang="ru-RU" sz="6800" dirty="0" err="1" smtClean="0">
                <a:solidFill>
                  <a:srgbClr val="FF0000"/>
                </a:solidFill>
                <a:latin typeface="Arial" pitchFamily="34" charset="0"/>
                <a:cs typeface="Arial" pitchFamily="34" charset="0"/>
              </a:rPr>
              <a:t>госинспекций</a:t>
            </a:r>
            <a:r>
              <a:rPr lang="ru-RU" sz="6800" dirty="0" smtClean="0">
                <a:solidFill>
                  <a:srgbClr val="FF0000"/>
                </a:solidFill>
                <a:latin typeface="Arial" pitchFamily="34" charset="0"/>
                <a:cs typeface="Arial" pitchFamily="34" charset="0"/>
              </a:rPr>
              <a:t> труда по государственному надзору и контролю реализуются в том числе путем привлечения работодателей-нарушителей к административной ответственности.</a:t>
            </a:r>
          </a:p>
          <a:p>
            <a:pPr algn="just" eaLnBrk="1" fontAlgn="auto" hangingPunct="1">
              <a:lnSpc>
                <a:spcPct val="170000"/>
              </a:lnSpc>
              <a:spcAft>
                <a:spcPts val="0"/>
              </a:spcAft>
              <a:buFont typeface="Arial" pitchFamily="34" charset="0"/>
              <a:buNone/>
              <a:defRPr/>
            </a:pPr>
            <a:endParaRPr lang="ru-RU" sz="4900" dirty="0">
              <a:latin typeface="Arial" pitchFamily="34" charset="0"/>
              <a:cs typeface="Arial" pitchFamily="34"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Номер слайда 5"/>
          <p:cNvSpPr>
            <a:spLocks noGrp="1"/>
          </p:cNvSpPr>
          <p:nvPr>
            <p:ph type="sldNum" sz="quarter" idx="12"/>
          </p:nvPr>
        </p:nvSpPr>
        <p:spPr/>
        <p:txBody>
          <a:bodyPr/>
          <a:lstStyle/>
          <a:p>
            <a:pPr>
              <a:defRPr/>
            </a:pPr>
            <a:fld id="{549E4754-2D4A-4697-8805-80360B7BB10D}" type="slidenum">
              <a:rPr lang="ru-RU"/>
              <a:pPr>
                <a:defRPr/>
              </a:pPr>
              <a:t>102</a:t>
            </a:fld>
            <a:endParaRPr lang="ru-RU"/>
          </a:p>
        </p:txBody>
      </p:sp>
      <p:sp>
        <p:nvSpPr>
          <p:cNvPr id="94211" name="Rectangle 2"/>
          <p:cNvSpPr>
            <a:spLocks noGrp="1" noChangeArrowheads="1"/>
          </p:cNvSpPr>
          <p:nvPr>
            <p:ph type="title"/>
          </p:nvPr>
        </p:nvSpPr>
        <p:spPr>
          <a:xfrm>
            <a:off x="457200" y="274638"/>
            <a:ext cx="8229600" cy="1425575"/>
          </a:xfrm>
        </p:spPr>
        <p:txBody>
          <a:bodyPr rtlCol="0">
            <a:normAutofit fontScale="90000"/>
          </a:bodyPr>
          <a:lstStyle/>
          <a:p>
            <a:pPr eaLnBrk="1" fontAlgn="auto" hangingPunct="1">
              <a:spcAft>
                <a:spcPts val="0"/>
              </a:spcAft>
              <a:defRPr/>
            </a:pPr>
            <a:r>
              <a:rPr lang="ru-RU" sz="2400" b="1" dirty="0" smtClean="0">
                <a:solidFill>
                  <a:srgbClr val="002060"/>
                </a:solidFill>
                <a:latin typeface="Arial" pitchFamily="34" charset="0"/>
                <a:cs typeface="Arial" pitchFamily="34" charset="0"/>
              </a:rPr>
              <a:t>Административная ответственность</a:t>
            </a:r>
            <a:br>
              <a:rPr lang="ru-RU" sz="2400" b="1" dirty="0" smtClean="0">
                <a:solidFill>
                  <a:srgbClr val="002060"/>
                </a:solidFill>
                <a:latin typeface="Arial" pitchFamily="34" charset="0"/>
                <a:cs typeface="Arial" pitchFamily="34" charset="0"/>
              </a:rPr>
            </a:br>
            <a:r>
              <a:rPr lang="ru-RU" sz="2400" b="1" dirty="0" smtClean="0">
                <a:solidFill>
                  <a:srgbClr val="002060"/>
                </a:solidFill>
                <a:latin typeface="Arial" pitchFamily="34" charset="0"/>
                <a:cs typeface="Arial" pitchFamily="34" charset="0"/>
              </a:rPr>
              <a:t>Кодекс Российской Федерации об административных правонарушениях (195-ФЗ от 30.12.2001)</a:t>
            </a:r>
          </a:p>
        </p:txBody>
      </p:sp>
      <p:sp>
        <p:nvSpPr>
          <p:cNvPr id="94212" name="Rectangle 3"/>
          <p:cNvSpPr>
            <a:spLocks noGrp="1" noChangeArrowheads="1"/>
          </p:cNvSpPr>
          <p:nvPr>
            <p:ph type="body" idx="1"/>
          </p:nvPr>
        </p:nvSpPr>
        <p:spPr>
          <a:xfrm>
            <a:off x="468313" y="1981200"/>
            <a:ext cx="6840537" cy="4543425"/>
          </a:xfrm>
        </p:spPr>
        <p:txBody>
          <a:bodyPr rtlCol="0">
            <a:normAutofit fontScale="92500" lnSpcReduction="10000"/>
          </a:bodyPr>
          <a:lstStyle/>
          <a:p>
            <a:pPr algn="ctr" eaLnBrk="1" fontAlgn="auto" hangingPunct="1">
              <a:spcAft>
                <a:spcPts val="0"/>
              </a:spcAft>
              <a:buFontTx/>
              <a:buNone/>
              <a:defRPr/>
            </a:pPr>
            <a:r>
              <a:rPr lang="ru-RU" sz="3600" dirty="0" smtClean="0"/>
              <a:t>	 </a:t>
            </a:r>
            <a:r>
              <a:rPr lang="ru-RU" sz="2400" b="1" dirty="0" smtClean="0">
                <a:latin typeface="Arial" pitchFamily="34" charset="0"/>
                <a:cs typeface="Arial" pitchFamily="34" charset="0"/>
              </a:rPr>
              <a:t>19.6. Непринятие мер по устранению причин и условий, способствовавших совершению административного правонарушения</a:t>
            </a:r>
          </a:p>
          <a:p>
            <a:pPr algn="just" eaLnBrk="1" fontAlgn="auto" hangingPunct="1">
              <a:spcAft>
                <a:spcPts val="0"/>
              </a:spcAft>
              <a:buFontTx/>
              <a:buNone/>
              <a:defRPr/>
            </a:pPr>
            <a:r>
              <a:rPr lang="ru-RU" sz="2400" b="1" dirty="0" smtClean="0">
                <a:latin typeface="Arial" pitchFamily="34" charset="0"/>
                <a:cs typeface="Arial" pitchFamily="34" charset="0"/>
              </a:rPr>
              <a:t>		</a:t>
            </a:r>
            <a:r>
              <a:rPr lang="ru-RU" sz="2400" dirty="0" smtClean="0">
                <a:solidFill>
                  <a:srgbClr val="FF0000"/>
                </a:solidFill>
                <a:latin typeface="Arial" pitchFamily="34" charset="0"/>
                <a:cs typeface="Arial" pitchFamily="34" charset="0"/>
              </a:rPr>
              <a:t>Непринятие</a:t>
            </a:r>
            <a:r>
              <a:rPr lang="ru-RU" sz="2400" dirty="0" smtClean="0">
                <a:latin typeface="Arial" pitchFamily="34" charset="0"/>
                <a:cs typeface="Arial" pitchFamily="34" charset="0"/>
              </a:rPr>
              <a:t> по постановлению (представлению) органа (должностного лица), рассмотревшего дело об административном правонарушении, </a:t>
            </a:r>
            <a:r>
              <a:rPr lang="ru-RU" sz="2400" dirty="0" smtClean="0">
                <a:solidFill>
                  <a:srgbClr val="FF0000"/>
                </a:solidFill>
                <a:latin typeface="Arial" pitchFamily="34" charset="0"/>
                <a:cs typeface="Arial" pitchFamily="34" charset="0"/>
              </a:rPr>
              <a:t>мер по устранению причин и условий, способствовавших совершению административного правонарушения</a:t>
            </a:r>
            <a:r>
              <a:rPr lang="ru-RU" sz="2400" dirty="0" smtClean="0">
                <a:latin typeface="Arial" pitchFamily="34" charset="0"/>
                <a:cs typeface="Arial" pitchFamily="34" charset="0"/>
              </a:rPr>
              <a:t>–</a:t>
            </a:r>
          </a:p>
          <a:p>
            <a:pPr algn="just" eaLnBrk="1" fontAlgn="auto" hangingPunct="1">
              <a:spcAft>
                <a:spcPts val="0"/>
              </a:spcAft>
              <a:buFontTx/>
              <a:buNone/>
              <a:defRPr/>
            </a:pPr>
            <a:r>
              <a:rPr lang="ru-RU" sz="2400" dirty="0" smtClean="0">
                <a:latin typeface="Arial" pitchFamily="34" charset="0"/>
                <a:cs typeface="Arial" pitchFamily="34" charset="0"/>
              </a:rPr>
              <a:t>		 влечет наложение административного </a:t>
            </a:r>
            <a:r>
              <a:rPr lang="ru-RU" sz="2400" dirty="0" smtClean="0">
                <a:solidFill>
                  <a:srgbClr val="FF0000"/>
                </a:solidFill>
                <a:latin typeface="Arial" pitchFamily="34" charset="0"/>
                <a:cs typeface="Arial" pitchFamily="34" charset="0"/>
              </a:rPr>
              <a:t>штрафа</a:t>
            </a:r>
            <a:r>
              <a:rPr lang="ru-RU" sz="2400" dirty="0" smtClean="0">
                <a:latin typeface="Arial" pitchFamily="34" charset="0"/>
                <a:cs typeface="Arial" pitchFamily="34" charset="0"/>
              </a:rPr>
              <a:t> на </a:t>
            </a:r>
            <a:r>
              <a:rPr lang="ru-RU" sz="2400" dirty="0" err="1" smtClean="0">
                <a:latin typeface="Arial" pitchFamily="34" charset="0"/>
                <a:cs typeface="Arial" pitchFamily="34" charset="0"/>
              </a:rPr>
              <a:t>на</a:t>
            </a:r>
            <a:r>
              <a:rPr lang="ru-RU" sz="2400" dirty="0" smtClean="0">
                <a:latin typeface="Arial" pitchFamily="34" charset="0"/>
                <a:cs typeface="Arial" pitchFamily="34" charset="0"/>
              </a:rPr>
              <a:t> должностных лиц - от трехсот до пятисот рублей.</a:t>
            </a:r>
          </a:p>
        </p:txBody>
      </p:sp>
      <p:pic>
        <p:nvPicPr>
          <p:cNvPr id="117764" name="Picture 2"/>
          <p:cNvPicPr>
            <a:picLocks noChangeAspect="1" noChangeArrowheads="1"/>
          </p:cNvPicPr>
          <p:nvPr/>
        </p:nvPicPr>
        <p:blipFill>
          <a:blip r:embed="rId2"/>
          <a:srcRect/>
          <a:stretch>
            <a:fillRect/>
          </a:stretch>
        </p:blipFill>
        <p:spPr bwMode="auto">
          <a:xfrm>
            <a:off x="7596188" y="3644900"/>
            <a:ext cx="1281112" cy="252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Номер слайда 5"/>
          <p:cNvSpPr>
            <a:spLocks noGrp="1"/>
          </p:cNvSpPr>
          <p:nvPr>
            <p:ph type="sldNum" sz="quarter" idx="12"/>
          </p:nvPr>
        </p:nvSpPr>
        <p:spPr/>
        <p:txBody>
          <a:bodyPr/>
          <a:lstStyle/>
          <a:p>
            <a:pPr>
              <a:defRPr/>
            </a:pPr>
            <a:fld id="{01DDA5B8-1AA5-48C7-801B-39AE24D790D5}" type="slidenum">
              <a:rPr lang="ru-RU"/>
              <a:pPr>
                <a:defRPr/>
              </a:pPr>
              <a:t>103</a:t>
            </a:fld>
            <a:endParaRPr lang="ru-RU"/>
          </a:p>
        </p:txBody>
      </p:sp>
      <p:sp>
        <p:nvSpPr>
          <p:cNvPr id="118786" name="Rectangle 2"/>
          <p:cNvSpPr>
            <a:spLocks noGrp="1" noChangeArrowheads="1"/>
          </p:cNvSpPr>
          <p:nvPr>
            <p:ph type="title"/>
          </p:nvPr>
        </p:nvSpPr>
        <p:spPr/>
        <p:txBody>
          <a:bodyPr/>
          <a:lstStyle/>
          <a:p>
            <a:pPr eaLnBrk="1" hangingPunct="1"/>
            <a:r>
              <a:rPr lang="ru-RU" sz="2400" b="1" smtClean="0">
                <a:solidFill>
                  <a:srgbClr val="002060"/>
                </a:solidFill>
                <a:latin typeface="Arial" charset="0"/>
                <a:cs typeface="Arial" charset="0"/>
              </a:rPr>
              <a:t>Административная ответственность</a:t>
            </a:r>
            <a:br>
              <a:rPr lang="ru-RU" sz="2400" b="1" smtClean="0">
                <a:solidFill>
                  <a:srgbClr val="002060"/>
                </a:solidFill>
                <a:latin typeface="Arial" charset="0"/>
                <a:cs typeface="Arial" charset="0"/>
              </a:rPr>
            </a:br>
            <a:r>
              <a:rPr lang="ru-RU" sz="2400" b="1" smtClean="0">
                <a:solidFill>
                  <a:srgbClr val="002060"/>
                </a:solidFill>
                <a:latin typeface="Arial" charset="0"/>
                <a:cs typeface="Arial" charset="0"/>
              </a:rPr>
              <a:t>Кодекс Российской Федерации об административных правонарушениях (195-ФЗ от 30.12.2001)</a:t>
            </a:r>
          </a:p>
        </p:txBody>
      </p:sp>
      <p:sp>
        <p:nvSpPr>
          <p:cNvPr id="95236" name="Rectangle 3"/>
          <p:cNvSpPr>
            <a:spLocks noGrp="1" noChangeArrowheads="1"/>
          </p:cNvSpPr>
          <p:nvPr>
            <p:ph type="body" idx="1"/>
          </p:nvPr>
        </p:nvSpPr>
        <p:spPr>
          <a:xfrm>
            <a:off x="2411413" y="1916113"/>
            <a:ext cx="6275387" cy="4525962"/>
          </a:xfrm>
        </p:spPr>
        <p:txBody>
          <a:bodyPr rtlCol="0">
            <a:normAutofit fontScale="55000" lnSpcReduction="20000"/>
          </a:bodyPr>
          <a:lstStyle/>
          <a:p>
            <a:pPr algn="just" eaLnBrk="1" fontAlgn="auto" hangingPunct="1">
              <a:lnSpc>
                <a:spcPct val="90000"/>
              </a:lnSpc>
              <a:spcAft>
                <a:spcPts val="0"/>
              </a:spcAft>
              <a:buFontTx/>
              <a:buNone/>
              <a:defRPr/>
            </a:pPr>
            <a:r>
              <a:rPr lang="ru-RU" sz="1800" b="1" dirty="0" smtClean="0"/>
              <a:t>	</a:t>
            </a:r>
            <a:r>
              <a:rPr lang="ru-RU" sz="4400" b="1" dirty="0" smtClean="0">
                <a:latin typeface="Arial" pitchFamily="34" charset="0"/>
                <a:cs typeface="Arial" pitchFamily="34" charset="0"/>
              </a:rPr>
              <a:t>19.7. Непредставление сведений (информации) 	</a:t>
            </a:r>
            <a:r>
              <a:rPr lang="ru-RU" sz="2600" b="1" dirty="0" smtClean="0">
                <a:latin typeface="Arial" pitchFamily="34" charset="0"/>
                <a:cs typeface="Arial" pitchFamily="34" charset="0"/>
              </a:rPr>
              <a:t>	</a:t>
            </a:r>
          </a:p>
          <a:p>
            <a:pPr algn="just" eaLnBrk="1" fontAlgn="auto" hangingPunct="1">
              <a:lnSpc>
                <a:spcPct val="90000"/>
              </a:lnSpc>
              <a:spcAft>
                <a:spcPts val="0"/>
              </a:spcAft>
              <a:buFontTx/>
              <a:buNone/>
              <a:defRPr/>
            </a:pPr>
            <a:r>
              <a:rPr lang="ru-RU" sz="2600" b="1" dirty="0" smtClean="0">
                <a:latin typeface="Arial" pitchFamily="34" charset="0"/>
                <a:cs typeface="Arial" pitchFamily="34" charset="0"/>
              </a:rPr>
              <a:t>	</a:t>
            </a:r>
          </a:p>
          <a:p>
            <a:pPr algn="just" eaLnBrk="1" fontAlgn="auto" hangingPunct="1">
              <a:lnSpc>
                <a:spcPct val="90000"/>
              </a:lnSpc>
              <a:spcAft>
                <a:spcPts val="0"/>
              </a:spcAft>
              <a:buFontTx/>
              <a:buNone/>
              <a:defRPr/>
            </a:pPr>
            <a:r>
              <a:rPr lang="ru-RU" sz="2600" b="1" dirty="0" smtClean="0">
                <a:latin typeface="Arial" pitchFamily="34" charset="0"/>
                <a:cs typeface="Arial" pitchFamily="34" charset="0"/>
              </a:rPr>
              <a:t>	 </a:t>
            </a:r>
            <a:r>
              <a:rPr lang="ru-RU" sz="3400" dirty="0" smtClean="0">
                <a:solidFill>
                  <a:srgbClr val="FF0000"/>
                </a:solidFill>
                <a:latin typeface="Arial" pitchFamily="34" charset="0"/>
                <a:cs typeface="Arial" pitchFamily="34" charset="0"/>
              </a:rPr>
              <a:t>Непредставление</a:t>
            </a:r>
            <a:r>
              <a:rPr lang="ru-RU" sz="3400" dirty="0" smtClean="0">
                <a:latin typeface="Arial" pitchFamily="34" charset="0"/>
                <a:cs typeface="Arial" pitchFamily="34" charset="0"/>
              </a:rPr>
              <a:t> или несвоевременное представление в государственный орган (должностному лицу) сведений (информации), представление которой предусмотрено законом и необходимо для осуществления этим органом (должностным лицом) его законной деятельности, а равно представление в государственный орган (должностному лицу) таких сведений (информации) в неполном объеме или в </a:t>
            </a:r>
            <a:r>
              <a:rPr lang="ru-RU" sz="3400" dirty="0" smtClean="0">
                <a:solidFill>
                  <a:srgbClr val="FF0000"/>
                </a:solidFill>
                <a:latin typeface="Arial" pitchFamily="34" charset="0"/>
                <a:cs typeface="Arial" pitchFamily="34" charset="0"/>
              </a:rPr>
              <a:t>искаженном</a:t>
            </a:r>
            <a:r>
              <a:rPr lang="ru-RU" sz="3400" dirty="0" smtClean="0">
                <a:latin typeface="Arial" pitchFamily="34" charset="0"/>
                <a:cs typeface="Arial" pitchFamily="34" charset="0"/>
              </a:rPr>
              <a:t> виде, за исключением случаев, предусмотренных статьями 19.8, 19.9 настоящего Кодекса –</a:t>
            </a:r>
          </a:p>
          <a:p>
            <a:pPr algn="just" eaLnBrk="1" fontAlgn="auto" hangingPunct="1">
              <a:lnSpc>
                <a:spcPct val="90000"/>
              </a:lnSpc>
              <a:spcAft>
                <a:spcPts val="0"/>
              </a:spcAft>
              <a:buFontTx/>
              <a:buNone/>
              <a:defRPr/>
            </a:pPr>
            <a:r>
              <a:rPr lang="ru-RU" sz="3400" dirty="0" smtClean="0">
                <a:latin typeface="Arial" pitchFamily="34" charset="0"/>
                <a:cs typeface="Arial" pitchFamily="34" charset="0"/>
              </a:rPr>
              <a:t>		 влечет наложение административного </a:t>
            </a:r>
            <a:r>
              <a:rPr lang="ru-RU" sz="3400" dirty="0" smtClean="0">
                <a:solidFill>
                  <a:srgbClr val="FF0000"/>
                </a:solidFill>
                <a:latin typeface="Arial" pitchFamily="34" charset="0"/>
                <a:cs typeface="Arial" pitchFamily="34" charset="0"/>
              </a:rPr>
              <a:t>штрафа </a:t>
            </a:r>
            <a:r>
              <a:rPr lang="ru-RU" sz="3400" dirty="0" smtClean="0">
                <a:latin typeface="Arial" pitchFamily="34" charset="0"/>
                <a:cs typeface="Arial" pitchFamily="34" charset="0"/>
              </a:rPr>
              <a:t>на граждан в размере от ста до трехсот рублей; на должностных лиц - от трехсот до пятисот рублей; на юридических лиц - от трех до пяти тысяч рублей.</a:t>
            </a:r>
          </a:p>
        </p:txBody>
      </p:sp>
      <p:pic>
        <p:nvPicPr>
          <p:cNvPr id="118788" name="Picture 2"/>
          <p:cNvPicPr>
            <a:picLocks noChangeAspect="1" noChangeArrowheads="1"/>
          </p:cNvPicPr>
          <p:nvPr/>
        </p:nvPicPr>
        <p:blipFill>
          <a:blip r:embed="rId2"/>
          <a:srcRect/>
          <a:stretch>
            <a:fillRect/>
          </a:stretch>
        </p:blipFill>
        <p:spPr bwMode="auto">
          <a:xfrm>
            <a:off x="755650" y="3429000"/>
            <a:ext cx="1279525" cy="252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042988" y="171450"/>
            <a:ext cx="6881812" cy="809625"/>
          </a:xfrm>
        </p:spPr>
        <p:txBody>
          <a:bodyPr rtlCol="0">
            <a:normAutofit fontScale="90000"/>
          </a:bodyPr>
          <a:lstStyle/>
          <a:p>
            <a:pPr eaLnBrk="1" fontAlgn="auto" hangingPunct="1">
              <a:spcAft>
                <a:spcPts val="0"/>
              </a:spcAft>
              <a:defRPr/>
            </a:pPr>
            <a:r>
              <a:rPr lang="ru-RU" sz="2900" b="1" dirty="0" smtClean="0">
                <a:solidFill>
                  <a:srgbClr val="002060"/>
                </a:solidFill>
                <a:latin typeface="Arial" pitchFamily="34" charset="0"/>
                <a:cs typeface="Arial" pitchFamily="34" charset="0"/>
              </a:rPr>
              <a:t>"Уголовный кодекс Российской Федерации"</a:t>
            </a:r>
          </a:p>
        </p:txBody>
      </p:sp>
      <p:sp>
        <p:nvSpPr>
          <p:cNvPr id="119810" name="Rectangle 3"/>
          <p:cNvSpPr>
            <a:spLocks noGrp="1" noChangeArrowheads="1"/>
          </p:cNvSpPr>
          <p:nvPr>
            <p:ph type="body" idx="1"/>
          </p:nvPr>
        </p:nvSpPr>
        <p:spPr>
          <a:xfrm>
            <a:off x="468313" y="1341438"/>
            <a:ext cx="8435975" cy="5257800"/>
          </a:xfrm>
        </p:spPr>
        <p:txBody>
          <a:bodyPr/>
          <a:lstStyle/>
          <a:p>
            <a:pPr algn="ctr" eaLnBrk="1" hangingPunct="1">
              <a:lnSpc>
                <a:spcPct val="120000"/>
              </a:lnSpc>
              <a:buFont typeface="Wingdings" pitchFamily="2" charset="2"/>
              <a:buNone/>
            </a:pPr>
            <a:r>
              <a:rPr lang="ru-RU" sz="2000" smtClean="0">
                <a:latin typeface="Arial" charset="0"/>
                <a:cs typeface="Arial" charset="0"/>
              </a:rPr>
              <a:t>	Статья 143</a:t>
            </a:r>
          </a:p>
          <a:p>
            <a:pPr algn="just" eaLnBrk="1" hangingPunct="1">
              <a:lnSpc>
                <a:spcPct val="120000"/>
              </a:lnSpc>
              <a:buFont typeface="Wingdings" pitchFamily="2" charset="2"/>
              <a:buNone/>
            </a:pPr>
            <a:r>
              <a:rPr lang="ru-RU" sz="2000" smtClean="0">
                <a:latin typeface="Arial" charset="0"/>
                <a:cs typeface="Arial" charset="0"/>
              </a:rPr>
              <a:t>	</a:t>
            </a:r>
            <a:r>
              <a:rPr lang="ru-RU" sz="1800" smtClean="0">
                <a:latin typeface="Arial" charset="0"/>
                <a:cs typeface="Arial" charset="0"/>
              </a:rPr>
              <a:t>1. Нарушение правил техники безопасности или иных правил охраны труда, совершенное </a:t>
            </a:r>
            <a:r>
              <a:rPr lang="ru-RU" sz="1800" b="1" smtClean="0">
                <a:solidFill>
                  <a:srgbClr val="FF0000"/>
                </a:solidFill>
                <a:latin typeface="Arial" charset="0"/>
                <a:cs typeface="Arial" charset="0"/>
              </a:rPr>
              <a:t>лицом, на котором лежали обязанности по соблюдению этих правил, если это повлекло по неосторожности причинение тяжкого вреда здоровью человека</a:t>
            </a:r>
            <a:r>
              <a:rPr lang="ru-RU" sz="1800" b="1" smtClean="0">
                <a:latin typeface="Arial" charset="0"/>
                <a:cs typeface="Arial" charset="0"/>
              </a:rPr>
              <a:t>,</a:t>
            </a:r>
            <a:r>
              <a:rPr lang="ru-RU" sz="1800" smtClean="0">
                <a:latin typeface="Arial" charset="0"/>
                <a:cs typeface="Arial" charset="0"/>
              </a:rPr>
              <a:t> - (в ред. Федерального закона от 08.12.2003 N 162-ФЗ) </a:t>
            </a:r>
            <a:r>
              <a:rPr lang="ru-RU" sz="1800" smtClean="0">
                <a:solidFill>
                  <a:srgbClr val="FF0000"/>
                </a:solidFill>
                <a:latin typeface="Arial" charset="0"/>
                <a:cs typeface="Arial" charset="0"/>
              </a:rPr>
              <a:t>наказывается штрафом </a:t>
            </a:r>
            <a:r>
              <a:rPr lang="ru-RU" sz="1800" smtClean="0">
                <a:latin typeface="Arial" charset="0"/>
                <a:cs typeface="Arial" charset="0"/>
              </a:rPr>
              <a:t>в размере до двухсот тысяч рублей или в размере заработной платы или иного дохода осужденного за период до восемнадцати месяцев, </a:t>
            </a:r>
            <a:r>
              <a:rPr lang="ru-RU" sz="1800" smtClean="0">
                <a:solidFill>
                  <a:srgbClr val="FF0000"/>
                </a:solidFill>
                <a:latin typeface="Arial" charset="0"/>
                <a:cs typeface="Arial" charset="0"/>
              </a:rPr>
              <a:t>либо обязательными работами </a:t>
            </a:r>
            <a:r>
              <a:rPr lang="ru-RU" sz="1800" smtClean="0">
                <a:latin typeface="Arial" charset="0"/>
                <a:cs typeface="Arial" charset="0"/>
              </a:rPr>
              <a:t>на срок от ста восьмидесяти до двухсот сорока часов, либо исправительными работами на срок до двух лет, либо </a:t>
            </a:r>
            <a:r>
              <a:rPr lang="ru-RU" sz="1800" smtClean="0">
                <a:solidFill>
                  <a:srgbClr val="FF0000"/>
                </a:solidFill>
                <a:latin typeface="Arial" charset="0"/>
                <a:cs typeface="Arial" charset="0"/>
              </a:rPr>
              <a:t>лишением свободы </a:t>
            </a:r>
            <a:r>
              <a:rPr lang="ru-RU" sz="1800" smtClean="0">
                <a:latin typeface="Arial" charset="0"/>
                <a:cs typeface="Arial" charset="0"/>
              </a:rPr>
              <a:t>на срок до одного года.</a:t>
            </a:r>
          </a:p>
          <a:p>
            <a:pPr algn="just" eaLnBrk="1" hangingPunct="1">
              <a:lnSpc>
                <a:spcPct val="120000"/>
              </a:lnSpc>
              <a:buFont typeface="Wingdings" pitchFamily="2" charset="2"/>
              <a:buNone/>
            </a:pPr>
            <a:r>
              <a:rPr lang="ru-RU" sz="1800" smtClean="0">
                <a:latin typeface="Arial" charset="0"/>
                <a:cs typeface="Arial" charset="0"/>
              </a:rPr>
              <a:t> 	2. </a:t>
            </a:r>
            <a:r>
              <a:rPr lang="ru-RU" sz="1800" smtClean="0">
                <a:solidFill>
                  <a:srgbClr val="FF0000"/>
                </a:solidFill>
                <a:latin typeface="Arial" charset="0"/>
                <a:cs typeface="Arial" charset="0"/>
              </a:rPr>
              <a:t>То же деяние, повлекшее по неосторожности </a:t>
            </a:r>
            <a:r>
              <a:rPr lang="ru-RU" sz="1800" b="1" smtClean="0">
                <a:solidFill>
                  <a:srgbClr val="FF0000"/>
                </a:solidFill>
                <a:latin typeface="Arial" charset="0"/>
                <a:cs typeface="Arial" charset="0"/>
              </a:rPr>
              <a:t>смерть человека</a:t>
            </a:r>
            <a:r>
              <a:rPr lang="ru-RU" sz="1800" smtClean="0">
                <a:solidFill>
                  <a:srgbClr val="FF0000"/>
                </a:solidFill>
                <a:latin typeface="Arial" charset="0"/>
                <a:cs typeface="Arial" charset="0"/>
              </a:rPr>
              <a:t>, - наказывается лишением свободы на срок до трех лет с лишением права занимать определенные должности или заниматься определенной деятельностью на срок до трех лет или без такового.</a:t>
            </a:r>
          </a:p>
          <a:p>
            <a:pPr algn="just" eaLnBrk="1" hangingPunct="1">
              <a:lnSpc>
                <a:spcPct val="120000"/>
              </a:lnSpc>
              <a:buFont typeface="Wingdings" pitchFamily="2" charset="2"/>
              <a:buNone/>
            </a:pPr>
            <a:r>
              <a:rPr lang="ru-RU" sz="1800" smtClean="0">
                <a:latin typeface="Arial" charset="0"/>
                <a:cs typeface="Arial" charset="0"/>
              </a:rPr>
              <a:t> 	</a:t>
            </a:r>
          </a:p>
        </p:txBody>
      </p:sp>
      <p:pic>
        <p:nvPicPr>
          <p:cNvPr id="119811" name="Picture 4"/>
          <p:cNvPicPr>
            <a:picLocks noChangeAspect="1" noChangeArrowheads="1"/>
          </p:cNvPicPr>
          <p:nvPr/>
        </p:nvPicPr>
        <p:blipFill>
          <a:blip r:embed="rId2"/>
          <a:srcRect/>
          <a:stretch>
            <a:fillRect/>
          </a:stretch>
        </p:blipFill>
        <p:spPr bwMode="auto">
          <a:xfrm>
            <a:off x="323850" y="188913"/>
            <a:ext cx="1295400" cy="931862"/>
          </a:xfrm>
          <a:prstGeom prst="rect">
            <a:avLst/>
          </a:prstGeom>
          <a:noFill/>
          <a:ln w="9525">
            <a:noFill/>
            <a:miter lim="800000"/>
            <a:headEnd/>
            <a:tailEnd/>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476250"/>
            <a:ext cx="6562725" cy="936625"/>
          </a:xfrm>
        </p:spPr>
        <p:txBody>
          <a:bodyPr rtlCol="0">
            <a:normAutofit fontScale="90000"/>
          </a:bodyPr>
          <a:lstStyle/>
          <a:p>
            <a:pPr eaLnBrk="1" fontAlgn="auto" hangingPunct="1">
              <a:spcAft>
                <a:spcPts val="0"/>
              </a:spcAft>
              <a:defRPr/>
            </a:pPr>
            <a:r>
              <a:rPr lang="ru-RU" sz="3200" b="1" dirty="0" smtClean="0">
                <a:solidFill>
                  <a:srgbClr val="002060"/>
                </a:solidFill>
                <a:latin typeface="Arial" pitchFamily="34" charset="0"/>
                <a:cs typeface="Arial" pitchFamily="34" charset="0"/>
              </a:rPr>
              <a:t>Возмещение материального ущерба</a:t>
            </a:r>
            <a:endParaRPr lang="ru-RU" sz="3200" b="1" dirty="0">
              <a:solidFill>
                <a:srgbClr val="002060"/>
              </a:solidFill>
              <a:latin typeface="Arial" pitchFamily="34" charset="0"/>
              <a:cs typeface="Arial" pitchFamily="34" charset="0"/>
            </a:endParaRPr>
          </a:p>
        </p:txBody>
      </p:sp>
      <p:sp>
        <p:nvSpPr>
          <p:cNvPr id="3" name="Содержимое 2"/>
          <p:cNvSpPr>
            <a:spLocks noGrp="1"/>
          </p:cNvSpPr>
          <p:nvPr>
            <p:ph idx="1"/>
          </p:nvPr>
        </p:nvSpPr>
        <p:spPr/>
        <p:txBody>
          <a:bodyPr rtlCol="0">
            <a:normAutofit fontScale="62500" lnSpcReduction="20000"/>
          </a:bodyPr>
          <a:lstStyle/>
          <a:p>
            <a:pPr algn="just" eaLnBrk="1" fontAlgn="auto" hangingPunct="1">
              <a:spcAft>
                <a:spcPts val="0"/>
              </a:spcAft>
              <a:buFont typeface="Arial" pitchFamily="34" charset="0"/>
              <a:buChar char="•"/>
              <a:defRPr/>
            </a:pPr>
            <a:r>
              <a:rPr lang="ru-RU" dirty="0" smtClean="0">
                <a:latin typeface="Arial" pitchFamily="34" charset="0"/>
                <a:cs typeface="Arial" pitchFamily="34" charset="0"/>
              </a:rPr>
              <a:t>В соответствии со ст. 232 Трудового кодекса РФ сторона трудового договора (работодатель или работник), причинившая ущерб другой стороне, возмещает этот ущерб в соответствии с Трудовым кодексом и иными федеральными законами.</a:t>
            </a:r>
          </a:p>
          <a:p>
            <a:pPr algn="just" eaLnBrk="1" fontAlgn="auto" hangingPunct="1">
              <a:spcAft>
                <a:spcPts val="0"/>
              </a:spcAft>
              <a:buFont typeface="Arial" pitchFamily="34" charset="0"/>
              <a:buChar char="•"/>
              <a:defRPr/>
            </a:pPr>
            <a:r>
              <a:rPr lang="ru-RU" dirty="0" smtClean="0">
                <a:latin typeface="Arial" pitchFamily="34" charset="0"/>
                <a:cs typeface="Arial" pitchFamily="34" charset="0"/>
              </a:rPr>
              <a:t>Расторжение трудового договора после причинения ущерба не влечет за собой освобождения стороны этого договора от материальной ответственности, предусмотренной Трудовым кодексом или иными федеральными законами.</a:t>
            </a:r>
          </a:p>
          <a:p>
            <a:pPr algn="just" eaLnBrk="1" fontAlgn="auto" hangingPunct="1">
              <a:spcAft>
                <a:spcPts val="0"/>
              </a:spcAft>
              <a:buFont typeface="Arial" pitchFamily="34" charset="0"/>
              <a:buChar char="•"/>
              <a:defRPr/>
            </a:pPr>
            <a:r>
              <a:rPr lang="ru-RU" dirty="0" smtClean="0">
                <a:latin typeface="Arial" pitchFamily="34" charset="0"/>
                <a:cs typeface="Arial" pitchFamily="34" charset="0"/>
              </a:rPr>
              <a:t>Согласно ст. 233 ТК РФ материальная ответственность стороны трудового договора наступает за ущерб, причиненный ею другой стороне этого договора в результате ее виновного противоправного поведения (действий или бездействия), если иное не предусмотрено настоящим Кодексом или иными федеральными законами.</a:t>
            </a:r>
          </a:p>
          <a:p>
            <a:pPr algn="just" eaLnBrk="1" fontAlgn="auto" hangingPunct="1">
              <a:spcAft>
                <a:spcPts val="0"/>
              </a:spcAft>
              <a:buFont typeface="Arial" pitchFamily="34" charset="0"/>
              <a:buChar char="•"/>
              <a:defRPr/>
            </a:pPr>
            <a:r>
              <a:rPr lang="ru-RU" dirty="0" smtClean="0">
                <a:latin typeface="Arial" pitchFamily="34" charset="0"/>
                <a:cs typeface="Arial" pitchFamily="34" charset="0"/>
              </a:rPr>
              <a:t>Каждая из сторон трудового договора обязана доказать размер причиненного ей ущерба.</a:t>
            </a:r>
          </a:p>
          <a:p>
            <a:pPr eaLnBrk="1" fontAlgn="auto" hangingPunct="1">
              <a:spcAft>
                <a:spcPts val="0"/>
              </a:spcAft>
              <a:buFont typeface="Arial" pitchFamily="34" charset="0"/>
              <a:buChar char="•"/>
              <a:defRPr/>
            </a:pPr>
            <a:endParaRPr lang="ru-RU" dirty="0"/>
          </a:p>
        </p:txBody>
      </p:sp>
      <p:pic>
        <p:nvPicPr>
          <p:cNvPr id="120835" name="Picture 2"/>
          <p:cNvPicPr>
            <a:picLocks noChangeAspect="1" noChangeArrowheads="1"/>
          </p:cNvPicPr>
          <p:nvPr/>
        </p:nvPicPr>
        <p:blipFill>
          <a:blip r:embed="rId2"/>
          <a:srcRect/>
          <a:stretch>
            <a:fillRect/>
          </a:stretch>
        </p:blipFill>
        <p:spPr bwMode="auto">
          <a:xfrm>
            <a:off x="6948488" y="0"/>
            <a:ext cx="1331912" cy="1524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2"/>
          <a:srcRect/>
          <a:stretch>
            <a:fillRect/>
          </a:stretch>
        </p:blipFill>
        <p:spPr bwMode="auto">
          <a:xfrm>
            <a:off x="179388" y="188913"/>
            <a:ext cx="1152525" cy="3127375"/>
          </a:xfrm>
          <a:prstGeom prst="rect">
            <a:avLst/>
          </a:prstGeom>
          <a:noFill/>
          <a:ln w="9525">
            <a:noFill/>
            <a:miter lim="800000"/>
            <a:headEnd/>
            <a:tailEnd/>
          </a:ln>
        </p:spPr>
      </p:pic>
      <p:pic>
        <p:nvPicPr>
          <p:cNvPr id="24578" name="Picture 3"/>
          <p:cNvPicPr>
            <a:picLocks noChangeAspect="1" noChangeArrowheads="1"/>
          </p:cNvPicPr>
          <p:nvPr/>
        </p:nvPicPr>
        <p:blipFill>
          <a:blip r:embed="rId3"/>
          <a:srcRect/>
          <a:stretch>
            <a:fillRect/>
          </a:stretch>
        </p:blipFill>
        <p:spPr bwMode="auto">
          <a:xfrm>
            <a:off x="1403350" y="188913"/>
            <a:ext cx="6913563" cy="742950"/>
          </a:xfrm>
          <a:prstGeom prst="rect">
            <a:avLst/>
          </a:prstGeom>
          <a:noFill/>
          <a:ln w="9525">
            <a:noFill/>
            <a:miter lim="800000"/>
            <a:headEnd/>
            <a:tailEnd/>
          </a:ln>
        </p:spPr>
      </p:pic>
      <p:graphicFrame>
        <p:nvGraphicFramePr>
          <p:cNvPr id="4" name="Таблица 3"/>
          <p:cNvGraphicFramePr>
            <a:graphicFrameLocks noGrp="1"/>
          </p:cNvGraphicFramePr>
          <p:nvPr/>
        </p:nvGraphicFramePr>
        <p:xfrm>
          <a:off x="3857625" y="3235325"/>
          <a:ext cx="1428750" cy="388938"/>
        </p:xfrm>
        <a:graphic>
          <a:graphicData uri="http://schemas.openxmlformats.org/drawingml/2006/table">
            <a:tbl>
              <a:tblPr/>
              <a:tblGrid>
                <a:gridCol w="1428750"/>
              </a:tblGrid>
              <a:tr h="371475">
                <a:tc>
                  <a:txBody>
                    <a:bodyPr/>
                    <a:lstStyle/>
                    <a:p>
                      <a:pPr algn="ctr" fontAlgn="ctr"/>
                      <a:r>
                        <a:rPr lang="ru-RU" b="1">
                          <a:solidFill>
                            <a:srgbClr val="FFFFFF"/>
                          </a:solidFill>
                          <a:latin typeface="Arial"/>
                        </a:rPr>
                        <a:t>1-5</a:t>
                      </a:r>
                      <a:endParaRPr lang="ru-RU"/>
                    </a:p>
                  </a:txBody>
                  <a:tcPr marL="57150" marR="57150" marT="57150" marB="57150" anchor="ctr">
                    <a:lnL>
                      <a:noFill/>
                    </a:lnL>
                    <a:lnR>
                      <a:noFill/>
                    </a:lnR>
                    <a:lnT>
                      <a:noFill/>
                    </a:lnT>
                    <a:lnB>
                      <a:noFill/>
                    </a:lnB>
                  </a:tcPr>
                </a:tc>
              </a:tr>
            </a:tbl>
          </a:graphicData>
        </a:graphic>
      </p:graphicFrame>
      <p:graphicFrame>
        <p:nvGraphicFramePr>
          <p:cNvPr id="5" name="Таблица 4"/>
          <p:cNvGraphicFramePr>
            <a:graphicFrameLocks noGrp="1"/>
          </p:cNvGraphicFramePr>
          <p:nvPr/>
        </p:nvGraphicFramePr>
        <p:xfrm>
          <a:off x="2124075" y="1490663"/>
          <a:ext cx="4895850" cy="3876675"/>
        </p:xfrm>
        <a:graphic>
          <a:graphicData uri="http://schemas.openxmlformats.org/drawingml/2006/table">
            <a:tbl>
              <a:tblPr/>
              <a:tblGrid>
                <a:gridCol w="4895850"/>
              </a:tblGrid>
              <a:tr h="3876675">
                <a:tc>
                  <a:txBody>
                    <a:bodyPr/>
                    <a:lstStyle/>
                    <a:p>
                      <a:pPr fontAlgn="t"/>
                      <a:endParaRPr lang="ru-RU">
                        <a:latin typeface="Arial"/>
                      </a:endParaRPr>
                    </a:p>
                  </a:txBody>
                  <a:tcPr marL="57150" marR="57150" marT="57150" marB="57150">
                    <a:lnL>
                      <a:noFill/>
                    </a:lnL>
                    <a:lnR>
                      <a:noFill/>
                    </a:lnR>
                    <a:lnT>
                      <a:noFill/>
                    </a:lnT>
                    <a:lnB>
                      <a:noFill/>
                    </a:lnB>
                  </a:tcPr>
                </a:tc>
              </a:tr>
            </a:tbl>
          </a:graphicData>
        </a:graphic>
      </p:graphicFrame>
      <p:graphicFrame>
        <p:nvGraphicFramePr>
          <p:cNvPr id="6" name="Таблица 5"/>
          <p:cNvGraphicFramePr>
            <a:graphicFrameLocks noGrp="1"/>
          </p:cNvGraphicFramePr>
          <p:nvPr/>
        </p:nvGraphicFramePr>
        <p:xfrm>
          <a:off x="3857625" y="3235325"/>
          <a:ext cx="1428750" cy="388938"/>
        </p:xfrm>
        <a:graphic>
          <a:graphicData uri="http://schemas.openxmlformats.org/drawingml/2006/table">
            <a:tbl>
              <a:tblPr/>
              <a:tblGrid>
                <a:gridCol w="1428750"/>
              </a:tblGrid>
              <a:tr h="371475">
                <a:tc>
                  <a:txBody>
                    <a:bodyPr/>
                    <a:lstStyle/>
                    <a:p>
                      <a:pPr algn="ctr" fontAlgn="ctr"/>
                      <a:r>
                        <a:rPr lang="ru-RU" b="1">
                          <a:solidFill>
                            <a:srgbClr val="FFFFFF"/>
                          </a:solidFill>
                          <a:latin typeface="Arial"/>
                        </a:rPr>
                        <a:t>6-8</a:t>
                      </a:r>
                      <a:endParaRPr lang="ru-RU"/>
                    </a:p>
                  </a:txBody>
                  <a:tcPr marL="57150" marR="57150" marT="57150" marB="57150" anchor="ctr">
                    <a:lnL>
                      <a:noFill/>
                    </a:lnL>
                    <a:lnR>
                      <a:noFill/>
                    </a:lnR>
                    <a:lnT>
                      <a:noFill/>
                    </a:lnT>
                    <a:lnB>
                      <a:noFill/>
                    </a:lnB>
                  </a:tcPr>
                </a:tc>
              </a:tr>
            </a:tbl>
          </a:graphicData>
        </a:graphic>
      </p:graphicFrame>
      <p:graphicFrame>
        <p:nvGraphicFramePr>
          <p:cNvPr id="7" name="Таблица 6"/>
          <p:cNvGraphicFramePr>
            <a:graphicFrameLocks noGrp="1"/>
          </p:cNvGraphicFramePr>
          <p:nvPr/>
        </p:nvGraphicFramePr>
        <p:xfrm>
          <a:off x="1403350" y="1039813"/>
          <a:ext cx="7561263" cy="5543550"/>
        </p:xfrm>
        <a:graphic>
          <a:graphicData uri="http://schemas.openxmlformats.org/drawingml/2006/table">
            <a:tbl>
              <a:tblPr/>
              <a:tblGrid>
                <a:gridCol w="7560840"/>
              </a:tblGrid>
              <a:tr h="5328592">
                <a:tc>
                  <a:txBody>
                    <a:bodyPr/>
                    <a:lstStyle/>
                    <a:p>
                      <a:pPr algn="just" fontAlgn="t"/>
                      <a:r>
                        <a:rPr lang="ru-RU" sz="1800" i="1" dirty="0">
                          <a:latin typeface="Arial" pitchFamily="34" charset="0"/>
                          <a:cs typeface="Arial" pitchFamily="34" charset="0"/>
                        </a:rPr>
                        <a:t>6) Обучение безопасным методам и приемам труда за счет средств работодателя, а также профессиональную переподготовку за счет средств работодателя в случае ликвидации рабочего места вследствие нарушения требований охраны труда </a:t>
                      </a:r>
                      <a:endParaRPr lang="ru-RU" sz="1800" dirty="0">
                        <a:latin typeface="Arial" pitchFamily="34" charset="0"/>
                        <a:cs typeface="Arial" pitchFamily="34" charset="0"/>
                      </a:endParaRPr>
                    </a:p>
                    <a:p>
                      <a:pPr algn="just" fontAlgn="t"/>
                      <a:r>
                        <a:rPr lang="ru-RU" sz="1800" i="1" dirty="0">
                          <a:latin typeface="Arial" pitchFamily="34" charset="0"/>
                          <a:cs typeface="Arial" pitchFamily="34" charset="0"/>
                        </a:rPr>
                        <a:t>7) Запрос о проведении проверки условий и охраны труда на его рабочем органами федеральной инспекции труда, другими федеральными органами исполнительной власти, осуществляющими функции по контролю и надзору в установленной сфере деятельности, органами исполнительной власти, осуществляющими государственную экспертизу условий труда, а также органами профсоюзного контроля за соблюдением трудового законодательства и иных актов, содержащих нормы трудового права </a:t>
                      </a:r>
                      <a:endParaRPr lang="ru-RU" sz="1800" dirty="0">
                        <a:latin typeface="Arial" pitchFamily="34" charset="0"/>
                        <a:cs typeface="Arial" pitchFamily="34" charset="0"/>
                      </a:endParaRPr>
                    </a:p>
                    <a:p>
                      <a:pPr algn="just" fontAlgn="t"/>
                      <a:r>
                        <a:rPr lang="ru-RU" sz="1800" i="1" dirty="0">
                          <a:latin typeface="Arial" pitchFamily="34" charset="0"/>
                          <a:cs typeface="Arial" pitchFamily="34" charset="0"/>
                        </a:rPr>
                        <a:t>8) Обращение в органы государственной власти Российской Федерации, органы государственной власти субъектов Российской Федерации и органы местного самоуправления, к работодателю, в объединения работодателей, а также в профессиональные союзы, их объединения и иные уполномоченные работниками представительные органы по вопросам охраны труда </a:t>
                      </a:r>
                      <a:endParaRPr lang="ru-RU" sz="1800" dirty="0">
                        <a:latin typeface="Arial" pitchFamily="34" charset="0"/>
                        <a:cs typeface="Arial" pitchFamily="34" charset="0"/>
                      </a:endParaRPr>
                    </a:p>
                  </a:txBody>
                  <a:tcPr marL="28782" marR="28782" marT="28782" marB="28782">
                    <a:lnL>
                      <a:noFill/>
                    </a:lnL>
                    <a:lnR>
                      <a:noFill/>
                    </a:lnR>
                    <a:lnT>
                      <a:noFill/>
                    </a:lnT>
                    <a:lnB>
                      <a:noFill/>
                    </a:lnB>
                  </a:tcPr>
                </a:tc>
              </a:tr>
            </a:tbl>
          </a:graphicData>
        </a:graphic>
      </p:graphicFrame>
      <p:sp>
        <p:nvSpPr>
          <p:cNvPr id="24587" name="Rectangle 7"/>
          <p:cNvSpPr>
            <a:spLocks noChangeArrowheads="1"/>
          </p:cNvSpPr>
          <p:nvPr/>
        </p:nvSpPr>
        <p:spPr bwMode="auto">
          <a:xfrm>
            <a:off x="2108200" y="938213"/>
            <a:ext cx="1071563" cy="0"/>
          </a:xfrm>
          <a:prstGeom prst="rect">
            <a:avLst/>
          </a:prstGeom>
          <a:noFill/>
          <a:ln w="9525">
            <a:noFill/>
            <a:miter lim="800000"/>
            <a:headEnd/>
            <a:tailEnd/>
          </a:ln>
        </p:spPr>
        <p:txBody>
          <a:bodyPr wrap="none" anchor="ctr">
            <a:spAutoFit/>
          </a:bodyPr>
          <a:lstStyle/>
          <a:p>
            <a:r>
              <a:rPr lang="ru-RU"/>
              <a:t> </a:t>
            </a:r>
          </a:p>
          <a:p>
            <a:pPr eaLnBrk="0" hangingPunct="0"/>
            <a:endParaRPr lang="ru-RU"/>
          </a:p>
        </p:txBody>
      </p:sp>
      <p:sp>
        <p:nvSpPr>
          <p:cNvPr id="24588" name="Rectangle 8"/>
          <p:cNvSpPr>
            <a:spLocks noChangeArrowheads="1"/>
          </p:cNvSpPr>
          <p:nvPr/>
        </p:nvSpPr>
        <p:spPr bwMode="auto">
          <a:xfrm>
            <a:off x="2108200" y="938213"/>
            <a:ext cx="1071563" cy="0"/>
          </a:xfrm>
          <a:prstGeom prst="rect">
            <a:avLst/>
          </a:prstGeom>
          <a:noFill/>
          <a:ln w="9525">
            <a:noFill/>
            <a:miter lim="800000"/>
            <a:headEnd/>
            <a:tailEnd/>
          </a:ln>
        </p:spPr>
        <p:txBody>
          <a:bodyPr wrap="none" anchor="ctr">
            <a:spAutoFit/>
          </a:bodyPr>
          <a:lstStyle/>
          <a:p>
            <a:r>
              <a:rPr lang="ru-RU"/>
              <a:t> </a:t>
            </a:r>
          </a:p>
          <a:p>
            <a:pPr eaLnBrk="0" hangingPunct="0"/>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2"/>
          <a:srcRect/>
          <a:stretch>
            <a:fillRect/>
          </a:stretch>
        </p:blipFill>
        <p:spPr bwMode="auto">
          <a:xfrm>
            <a:off x="179388" y="188913"/>
            <a:ext cx="1152525" cy="3127375"/>
          </a:xfrm>
          <a:prstGeom prst="rect">
            <a:avLst/>
          </a:prstGeom>
          <a:noFill/>
          <a:ln w="9525">
            <a:noFill/>
            <a:miter lim="800000"/>
            <a:headEnd/>
            <a:tailEnd/>
          </a:ln>
        </p:spPr>
      </p:pic>
      <p:pic>
        <p:nvPicPr>
          <p:cNvPr id="25602" name="Picture 3"/>
          <p:cNvPicPr>
            <a:picLocks noChangeAspect="1" noChangeArrowheads="1"/>
          </p:cNvPicPr>
          <p:nvPr/>
        </p:nvPicPr>
        <p:blipFill>
          <a:blip r:embed="rId3"/>
          <a:srcRect/>
          <a:stretch>
            <a:fillRect/>
          </a:stretch>
        </p:blipFill>
        <p:spPr bwMode="auto">
          <a:xfrm>
            <a:off x="1403350" y="188913"/>
            <a:ext cx="6913563" cy="742950"/>
          </a:xfrm>
          <a:prstGeom prst="rect">
            <a:avLst/>
          </a:prstGeom>
          <a:noFill/>
          <a:ln w="9525">
            <a:noFill/>
            <a:miter lim="800000"/>
            <a:headEnd/>
            <a:tailEnd/>
          </a:ln>
        </p:spPr>
      </p:pic>
      <p:sp>
        <p:nvSpPr>
          <p:cNvPr id="25603" name="Прямоугольник 3"/>
          <p:cNvSpPr>
            <a:spLocks noChangeArrowheads="1"/>
          </p:cNvSpPr>
          <p:nvPr/>
        </p:nvSpPr>
        <p:spPr bwMode="auto">
          <a:xfrm>
            <a:off x="1692275" y="1052513"/>
            <a:ext cx="6461125" cy="4802187"/>
          </a:xfrm>
          <a:prstGeom prst="rect">
            <a:avLst/>
          </a:prstGeom>
          <a:noFill/>
          <a:ln w="9525">
            <a:noFill/>
            <a:miter lim="800000"/>
            <a:headEnd/>
            <a:tailEnd/>
          </a:ln>
        </p:spPr>
        <p:txBody>
          <a:bodyPr>
            <a:spAutoFit/>
          </a:bodyPr>
          <a:lstStyle/>
          <a:p>
            <a:pPr algn="just"/>
            <a:r>
              <a:rPr lang="ru-RU" i="1"/>
              <a:t>9) Личное участие или участие через своих представителей в рассмотрении вопросов, связанных с обеспечением безопасных условий труда на его рабочем месте, и в расследовании происшедшего с ним несчастного случая на производстве или профессионального заболевания </a:t>
            </a:r>
            <a:endParaRPr lang="ru-RU"/>
          </a:p>
          <a:p>
            <a:pPr algn="just"/>
            <a:r>
              <a:rPr lang="ru-RU" i="1"/>
              <a:t>10) Внеочередной медицинский осмотр (обследование) в соответствии с медицинскими рекомендациями с сохранением за ним места работы (должности) и среднего заработка во время прохождения указанного медицинского осмотра (обследования) </a:t>
            </a:r>
            <a:endParaRPr lang="ru-RU"/>
          </a:p>
          <a:p>
            <a:pPr algn="just"/>
            <a:r>
              <a:rPr lang="ru-RU" i="1"/>
              <a:t>11) Компенсации, установленные в соответствии с Трудовым кодексом Российской Федерации, коллективным договором, соглашением, локальным нормативным актом, трудовым договором, если он занят на тяжелых работах, работах с вредными и (или) опасными условиями труда</a:t>
            </a:r>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2"/>
          <a:srcRect/>
          <a:stretch>
            <a:fillRect/>
          </a:stretch>
        </p:blipFill>
        <p:spPr bwMode="auto">
          <a:xfrm>
            <a:off x="395288" y="549275"/>
            <a:ext cx="8604250" cy="55435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Прямоугольник 1"/>
          <p:cNvSpPr>
            <a:spLocks noChangeArrowheads="1"/>
          </p:cNvSpPr>
          <p:nvPr/>
        </p:nvSpPr>
        <p:spPr bwMode="auto">
          <a:xfrm>
            <a:off x="2268538" y="188913"/>
            <a:ext cx="6461125" cy="6462712"/>
          </a:xfrm>
          <a:prstGeom prst="rect">
            <a:avLst/>
          </a:prstGeom>
          <a:noFill/>
          <a:ln w="9525">
            <a:noFill/>
            <a:miter lim="800000"/>
            <a:headEnd/>
            <a:tailEnd/>
          </a:ln>
        </p:spPr>
        <p:txBody>
          <a:bodyPr>
            <a:spAutoFit/>
          </a:bodyPr>
          <a:lstStyle/>
          <a:p>
            <a:pPr algn="just"/>
            <a:r>
              <a:rPr lang="ru-RU" i="1"/>
              <a:t>1) соблюдать трудовое законодательство и иные нормативные правовые акты, содержащие нормы трудового права, локальные нормативные акты, условия коллективного договора, соглашений и трудовых договоров; </a:t>
            </a:r>
            <a:endParaRPr lang="ru-RU"/>
          </a:p>
          <a:p>
            <a:pPr algn="just"/>
            <a:r>
              <a:rPr lang="ru-RU" i="1"/>
              <a:t>2) предоставлять работникам работу, обусловленную трудовым договором; </a:t>
            </a:r>
            <a:endParaRPr lang="ru-RU"/>
          </a:p>
          <a:p>
            <a:pPr algn="just"/>
            <a:r>
              <a:rPr lang="ru-RU" i="1"/>
              <a:t>3) обеспечивать безопасность и условия труда, соответствующие государственным нормативным требованиям охраны труда; </a:t>
            </a:r>
            <a:endParaRPr lang="ru-RU"/>
          </a:p>
          <a:p>
            <a:pPr algn="just"/>
            <a:r>
              <a:rPr lang="ru-RU" i="1"/>
              <a:t>4) обеспечивать работников оборудованием, инструментами, технической документацией и иными средствами, необходимыми для исполнения ими трудовых обязанностей; </a:t>
            </a:r>
            <a:endParaRPr lang="ru-RU"/>
          </a:p>
          <a:p>
            <a:pPr algn="just"/>
            <a:r>
              <a:rPr lang="ru-RU" i="1"/>
              <a:t>5) обеспечивать работникам равную оплату за труд равной ценности; </a:t>
            </a:r>
            <a:endParaRPr lang="ru-RU"/>
          </a:p>
          <a:p>
            <a:pPr algn="just"/>
            <a:r>
              <a:rPr lang="ru-RU" i="1"/>
              <a:t>6) выплачивать в полном размере причитающуюся работникам заработную плату в сроки, установленные в соответствии с законодательством РФ, коллективным договором, правилами внутреннего трудового распорядка, трудовыми договорами; </a:t>
            </a:r>
            <a:endParaRPr lang="ru-RU"/>
          </a:p>
          <a:p>
            <a:pPr algn="just"/>
            <a:r>
              <a:rPr lang="ru-RU" i="1"/>
              <a:t>7) обеспечивать бытовые нужды работников, связанные с исполнением ими трудовых обязанностей; </a:t>
            </a:r>
            <a:endParaRPr lang="ru-RU"/>
          </a:p>
        </p:txBody>
      </p:sp>
      <p:pic>
        <p:nvPicPr>
          <p:cNvPr id="27650" name="Picture 1"/>
          <p:cNvPicPr>
            <a:picLocks noChangeAspect="1" noChangeArrowheads="1"/>
          </p:cNvPicPr>
          <p:nvPr/>
        </p:nvPicPr>
        <p:blipFill>
          <a:blip r:embed="rId2"/>
          <a:srcRect/>
          <a:stretch>
            <a:fillRect/>
          </a:stretch>
        </p:blipFill>
        <p:spPr bwMode="auto">
          <a:xfrm>
            <a:off x="107950" y="476250"/>
            <a:ext cx="2232025" cy="11842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2"/>
          <a:srcRect/>
          <a:stretch>
            <a:fillRect/>
          </a:stretch>
        </p:blipFill>
        <p:spPr bwMode="auto">
          <a:xfrm>
            <a:off x="107950" y="188913"/>
            <a:ext cx="2581275" cy="1368425"/>
          </a:xfrm>
          <a:prstGeom prst="rect">
            <a:avLst/>
          </a:prstGeom>
          <a:noFill/>
          <a:ln w="9525">
            <a:noFill/>
            <a:miter lim="800000"/>
            <a:headEnd/>
            <a:tailEnd/>
          </a:ln>
        </p:spPr>
      </p:pic>
      <p:sp>
        <p:nvSpPr>
          <p:cNvPr id="28674" name="Прямоугольник 3"/>
          <p:cNvSpPr>
            <a:spLocks noChangeArrowheads="1"/>
          </p:cNvSpPr>
          <p:nvPr/>
        </p:nvSpPr>
        <p:spPr bwMode="auto">
          <a:xfrm>
            <a:off x="2411413" y="620713"/>
            <a:ext cx="6462712" cy="6186487"/>
          </a:xfrm>
          <a:prstGeom prst="rect">
            <a:avLst/>
          </a:prstGeom>
          <a:noFill/>
          <a:ln w="9525">
            <a:noFill/>
            <a:miter lim="800000"/>
            <a:headEnd/>
            <a:tailEnd/>
          </a:ln>
        </p:spPr>
        <p:txBody>
          <a:bodyPr>
            <a:spAutoFit/>
          </a:bodyPr>
          <a:lstStyle/>
          <a:p>
            <a:pPr algn="just"/>
            <a:r>
              <a:rPr lang="ru-RU" i="1"/>
              <a:t>8) вести коллективные переговоры, а также заключать коллективный договор в порядке, установленном законодательством РФ; </a:t>
            </a:r>
            <a:endParaRPr lang="ru-RU"/>
          </a:p>
          <a:p>
            <a:pPr algn="just"/>
            <a:r>
              <a:rPr lang="ru-RU" i="1"/>
              <a:t>9) предоставлять представителям работников полную и достоверную информацию, необходимую для заключения коллективного договора, соглашения и контроля за их выполнением; </a:t>
            </a:r>
            <a:endParaRPr lang="ru-RU"/>
          </a:p>
          <a:p>
            <a:pPr algn="just"/>
            <a:r>
              <a:rPr lang="ru-RU" i="1"/>
              <a:t>10) знакомить работников под роспись с принимаемыми локальными нормативными актами, непосредственно связанными с их трудовой деятельностью; </a:t>
            </a:r>
            <a:endParaRPr lang="ru-RU"/>
          </a:p>
          <a:p>
            <a:pPr algn="just"/>
            <a:r>
              <a:rPr lang="ru-RU" i="1"/>
              <a:t>11) своевременно выполнять предписания федерального органа исполнительной власти, уполномоченного на осуществление федерального государственного надзора за соблюдением трудового законодательства и иных нормативных правовых актов, содержащих нормы трудового права, других федеральных органов исполнительной власти, осуществляющих государственный контроль (надзор) в установленной сфере деятельности, уплачивать штрафы, наложенные за нарушения трудового законодательства и иных нормативных правовых актов, содержащих нормы трудового права; </a:t>
            </a:r>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2"/>
          <a:srcRect/>
          <a:stretch>
            <a:fillRect/>
          </a:stretch>
        </p:blipFill>
        <p:spPr bwMode="auto">
          <a:xfrm>
            <a:off x="107950" y="188913"/>
            <a:ext cx="2581275" cy="1368425"/>
          </a:xfrm>
          <a:prstGeom prst="rect">
            <a:avLst/>
          </a:prstGeom>
          <a:noFill/>
          <a:ln w="9525">
            <a:noFill/>
            <a:miter lim="800000"/>
            <a:headEnd/>
            <a:tailEnd/>
          </a:ln>
        </p:spPr>
      </p:pic>
      <p:sp>
        <p:nvSpPr>
          <p:cNvPr id="29698" name="Прямоугольник 3"/>
          <p:cNvSpPr>
            <a:spLocks noChangeArrowheads="1"/>
          </p:cNvSpPr>
          <p:nvPr/>
        </p:nvSpPr>
        <p:spPr bwMode="auto">
          <a:xfrm>
            <a:off x="2555875" y="188913"/>
            <a:ext cx="6389688" cy="5908675"/>
          </a:xfrm>
          <a:prstGeom prst="rect">
            <a:avLst/>
          </a:prstGeom>
          <a:noFill/>
          <a:ln w="9525">
            <a:noFill/>
            <a:miter lim="800000"/>
            <a:headEnd/>
            <a:tailEnd/>
          </a:ln>
        </p:spPr>
        <p:txBody>
          <a:bodyPr>
            <a:spAutoFit/>
          </a:bodyPr>
          <a:lstStyle/>
          <a:p>
            <a:r>
              <a:rPr lang="ru-RU" i="1">
                <a:latin typeface="Calibri" pitchFamily="34" charset="0"/>
              </a:rPr>
              <a:t>12) рассматривать представления соответствующих профсоюзных органов, иных избранных работниками представителей о выявленных нарушениях трудового законодательства и иных актов, содержащих нормы трудового права, принимать меры по устранению выявленных нарушений и сообщать о принятых мерах указанным органам и представителям; </a:t>
            </a:r>
            <a:endParaRPr lang="ru-RU">
              <a:latin typeface="Calibri" pitchFamily="34" charset="0"/>
            </a:endParaRPr>
          </a:p>
          <a:p>
            <a:r>
              <a:rPr lang="ru-RU" i="1">
                <a:latin typeface="Calibri" pitchFamily="34" charset="0"/>
              </a:rPr>
              <a:t>13) создавать условия, обеспечивающие участие работников в управлении организацией в предусмотренных законодательством РФ и коллективным договором формах; </a:t>
            </a:r>
            <a:endParaRPr lang="ru-RU">
              <a:latin typeface="Calibri" pitchFamily="34" charset="0"/>
            </a:endParaRPr>
          </a:p>
          <a:p>
            <a:r>
              <a:rPr lang="ru-RU" i="1">
                <a:latin typeface="Calibri" pitchFamily="34" charset="0"/>
              </a:rPr>
              <a:t>14) осуществлять обязательное социальное страхование работников в порядке, установленном федеральными законами; возмещать вред, причиненный работникам в связи с исполнением ими трудовых обязанностей, а также компенсировать моральный вред в порядке и на условиях, которые установлены законодательством РФ; </a:t>
            </a:r>
            <a:endParaRPr lang="ru-RU">
              <a:latin typeface="Calibri" pitchFamily="34" charset="0"/>
            </a:endParaRPr>
          </a:p>
          <a:p>
            <a:r>
              <a:rPr lang="ru-RU" i="1">
                <a:latin typeface="Calibri" pitchFamily="34" charset="0"/>
              </a:rPr>
              <a:t>15) исполнять иные обязанности, предусмотренные трудовым законодательством и иными нормативными правовыми актами, содержащими нормы трудового права, коллективным договором, соглашениями, локальными нормативными актами и трудовыми договорами. </a:t>
            </a:r>
            <a:endParaRPr lang="ru-RU">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2"/>
          <a:srcRect/>
          <a:stretch>
            <a:fillRect/>
          </a:stretch>
        </p:blipFill>
        <p:spPr bwMode="auto">
          <a:xfrm>
            <a:off x="2339975" y="115888"/>
            <a:ext cx="5181600" cy="542925"/>
          </a:xfrm>
          <a:prstGeom prst="rect">
            <a:avLst/>
          </a:prstGeom>
          <a:noFill/>
          <a:ln w="9525">
            <a:noFill/>
            <a:miter lim="800000"/>
            <a:headEnd/>
            <a:tailEnd/>
          </a:ln>
        </p:spPr>
      </p:pic>
      <p:pic>
        <p:nvPicPr>
          <p:cNvPr id="30722" name="Picture 2"/>
          <p:cNvPicPr>
            <a:picLocks noChangeAspect="1" noChangeArrowheads="1"/>
          </p:cNvPicPr>
          <p:nvPr/>
        </p:nvPicPr>
        <p:blipFill>
          <a:blip r:embed="rId3"/>
          <a:srcRect/>
          <a:stretch>
            <a:fillRect/>
          </a:stretch>
        </p:blipFill>
        <p:spPr bwMode="auto">
          <a:xfrm>
            <a:off x="179388" y="0"/>
            <a:ext cx="1609725" cy="3644900"/>
          </a:xfrm>
          <a:prstGeom prst="rect">
            <a:avLst/>
          </a:prstGeom>
          <a:noFill/>
          <a:ln w="9525">
            <a:noFill/>
            <a:miter lim="800000"/>
            <a:headEnd/>
            <a:tailEnd/>
          </a:ln>
        </p:spPr>
      </p:pic>
      <p:sp>
        <p:nvSpPr>
          <p:cNvPr id="30723" name="Прямоугольник 3"/>
          <p:cNvSpPr>
            <a:spLocks noChangeArrowheads="1"/>
          </p:cNvSpPr>
          <p:nvPr/>
        </p:nvSpPr>
        <p:spPr bwMode="auto">
          <a:xfrm>
            <a:off x="1835150" y="692150"/>
            <a:ext cx="7038975" cy="5526088"/>
          </a:xfrm>
          <a:prstGeom prst="rect">
            <a:avLst/>
          </a:prstGeom>
          <a:noFill/>
          <a:ln w="9525">
            <a:noFill/>
            <a:miter lim="800000"/>
            <a:headEnd/>
            <a:tailEnd/>
          </a:ln>
        </p:spPr>
        <p:txBody>
          <a:bodyPr>
            <a:spAutoFit/>
          </a:bodyPr>
          <a:lstStyle/>
          <a:p>
            <a:pPr algn="just"/>
            <a:r>
              <a:rPr lang="ru-RU" sz="1700" i="1"/>
              <a:t>1) заключение, изменение и расторжение трудового договора в порядке и на условиях, которые установлены ТК РФ, иными федеральными законами; </a:t>
            </a:r>
            <a:endParaRPr lang="ru-RU" sz="1700"/>
          </a:p>
          <a:p>
            <a:pPr algn="just"/>
            <a:r>
              <a:rPr lang="ru-RU" sz="1700" i="1"/>
              <a:t>2) предоставление ему работы, обусловленной трудовым договором; </a:t>
            </a:r>
            <a:endParaRPr lang="ru-RU" sz="1700"/>
          </a:p>
          <a:p>
            <a:pPr algn="just"/>
            <a:r>
              <a:rPr lang="ru-RU" sz="1700" i="1"/>
              <a:t>3) рабочее место, соответствующее государственным нормативным требованиям охраны труда и условиям, предусмотренным коллективным договором; </a:t>
            </a:r>
            <a:endParaRPr lang="ru-RU" sz="1700"/>
          </a:p>
          <a:p>
            <a:pPr algn="just"/>
            <a:r>
              <a:rPr lang="ru-RU" sz="1700" i="1"/>
              <a:t>4) своевременную и в полном объеме выплату заработной платы в соответствии со своей квалификацией, сложностью труда, количеством и качеством выполненной работы; </a:t>
            </a:r>
            <a:endParaRPr lang="ru-RU" sz="1700"/>
          </a:p>
          <a:p>
            <a:pPr algn="just"/>
            <a:r>
              <a:rPr lang="ru-RU" sz="1700" i="1"/>
              <a:t>5) отдых, обеспечиваемый установлением нормальной продолжительности рабочего времени, сокращенного рабочего времени для отдельных профессий и категорий работников, предоставлением еженедельных выходных дней, нерабочих праздничных дней, оплачиваемых ежегодных отпусков; </a:t>
            </a:r>
            <a:endParaRPr lang="ru-RU" sz="1700"/>
          </a:p>
          <a:p>
            <a:pPr algn="just"/>
            <a:r>
              <a:rPr lang="ru-RU" sz="1700" i="1"/>
              <a:t>6) полную достоверную информацию об условиях труда и требованиях охраны труда на рабочем месте; профессиональную подготовку, переподготовку и повышение своей квалификации в порядке, установленном ТК РФ, иными федеральными законами; </a:t>
            </a:r>
            <a:endParaRPr lang="ru-RU" sz="17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2"/>
          <a:srcRect/>
          <a:stretch>
            <a:fillRect/>
          </a:stretch>
        </p:blipFill>
        <p:spPr bwMode="auto">
          <a:xfrm>
            <a:off x="2339975" y="260350"/>
            <a:ext cx="5181600" cy="542925"/>
          </a:xfrm>
          <a:prstGeom prst="rect">
            <a:avLst/>
          </a:prstGeom>
          <a:noFill/>
          <a:ln w="9525">
            <a:noFill/>
            <a:miter lim="800000"/>
            <a:headEnd/>
            <a:tailEnd/>
          </a:ln>
        </p:spPr>
      </p:pic>
      <p:pic>
        <p:nvPicPr>
          <p:cNvPr id="31746" name="Picture 2"/>
          <p:cNvPicPr>
            <a:picLocks noChangeAspect="1" noChangeArrowheads="1"/>
          </p:cNvPicPr>
          <p:nvPr/>
        </p:nvPicPr>
        <p:blipFill>
          <a:blip r:embed="rId3"/>
          <a:srcRect/>
          <a:stretch>
            <a:fillRect/>
          </a:stretch>
        </p:blipFill>
        <p:spPr bwMode="auto">
          <a:xfrm>
            <a:off x="179388" y="0"/>
            <a:ext cx="1609725" cy="3644900"/>
          </a:xfrm>
          <a:prstGeom prst="rect">
            <a:avLst/>
          </a:prstGeom>
          <a:noFill/>
          <a:ln w="9525">
            <a:noFill/>
            <a:miter lim="800000"/>
            <a:headEnd/>
            <a:tailEnd/>
          </a:ln>
        </p:spPr>
      </p:pic>
      <p:sp>
        <p:nvSpPr>
          <p:cNvPr id="31747" name="Прямоугольник 3"/>
          <p:cNvSpPr>
            <a:spLocks noChangeArrowheads="1"/>
          </p:cNvSpPr>
          <p:nvPr/>
        </p:nvSpPr>
        <p:spPr bwMode="auto">
          <a:xfrm>
            <a:off x="1835150" y="836613"/>
            <a:ext cx="7129463" cy="5908675"/>
          </a:xfrm>
          <a:prstGeom prst="rect">
            <a:avLst/>
          </a:prstGeom>
          <a:noFill/>
          <a:ln w="9525">
            <a:noFill/>
            <a:miter lim="800000"/>
            <a:headEnd/>
            <a:tailEnd/>
          </a:ln>
        </p:spPr>
        <p:txBody>
          <a:bodyPr>
            <a:spAutoFit/>
          </a:bodyPr>
          <a:lstStyle/>
          <a:p>
            <a:pPr algn="just"/>
            <a:r>
              <a:rPr lang="ru-RU" i="1"/>
              <a:t>7) объединение, включая право на создание профессиональных союзов и вступление в них для защиты своих трудовых прав, свобод и законных интересов; </a:t>
            </a:r>
            <a:endParaRPr lang="ru-RU"/>
          </a:p>
          <a:p>
            <a:pPr algn="just"/>
            <a:r>
              <a:rPr lang="ru-RU" i="1"/>
              <a:t>8) участие в управлении организацией в предусмотренных ТК РФ, иными федеральными законами и коллективным договором формах; </a:t>
            </a:r>
            <a:endParaRPr lang="ru-RU"/>
          </a:p>
          <a:p>
            <a:pPr algn="just"/>
            <a:r>
              <a:rPr lang="ru-RU" i="1"/>
              <a:t>9) ведение коллективных переговоров и заключение коллективных договоров и соглашений через своих представителей, а также на информацию о выполнении коллективного договора, соглашений; защиту своих трудовых прав, свобод и законных интересов всеми не запрещенными законом способами; </a:t>
            </a:r>
            <a:endParaRPr lang="ru-RU"/>
          </a:p>
          <a:p>
            <a:pPr algn="just"/>
            <a:r>
              <a:rPr lang="ru-RU" i="1"/>
              <a:t>10) разрешение индивидуальных и коллективных трудовых споров, включая право на забастовку, в порядке, установленном ТК РФ, иными федеральными законами; </a:t>
            </a:r>
            <a:endParaRPr lang="ru-RU"/>
          </a:p>
          <a:p>
            <a:pPr algn="just"/>
            <a:r>
              <a:rPr lang="ru-RU" i="1"/>
              <a:t>11) возмещение вреда, причиненного ему в связи с исполнением трудовых обязанностей, и компенсацию морального вреда в порядке, установленном ТК РФ, иными федеральными законами; </a:t>
            </a:r>
            <a:endParaRPr lang="ru-RU"/>
          </a:p>
          <a:p>
            <a:pPr algn="just"/>
            <a:r>
              <a:rPr lang="ru-RU" i="1"/>
              <a:t>12) обязательное социальное страхование в случаях, предусмотренных федеральными законами. </a:t>
            </a:r>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2"/>
          <a:srcRect/>
          <a:stretch>
            <a:fillRect/>
          </a:stretch>
        </p:blipFill>
        <p:spPr bwMode="auto">
          <a:xfrm>
            <a:off x="107950" y="549275"/>
            <a:ext cx="8675688" cy="58324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Grp="1"/>
          </p:cNvSpPr>
          <p:nvPr>
            <p:ph type="ctrTitle"/>
          </p:nvPr>
        </p:nvSpPr>
        <p:spPr>
          <a:xfrm>
            <a:off x="684213" y="476250"/>
            <a:ext cx="7773987" cy="4537075"/>
          </a:xfrm>
        </p:spPr>
        <p:txBody>
          <a:bodyPr/>
          <a:lstStyle/>
          <a:p>
            <a:r>
              <a:rPr lang="ru-RU" sz="4000" smtClean="0"/>
              <a:t>Государственное управление охраной труда осуществляется непосредственно Правительством РФ, а также по его поручению Минтрудом России (ч. 1 ст. 216 ТК РФ, Постановление Правительства РФ от 19.06.2012 N 610) </a:t>
            </a:r>
          </a:p>
        </p:txBody>
      </p:sp>
      <p:pic>
        <p:nvPicPr>
          <p:cNvPr id="15362" name="Picture 2"/>
          <p:cNvPicPr>
            <a:picLocks noChangeAspect="1" noChangeArrowheads="1"/>
          </p:cNvPicPr>
          <p:nvPr/>
        </p:nvPicPr>
        <p:blipFill>
          <a:blip r:embed="rId2"/>
          <a:srcRect/>
          <a:stretch>
            <a:fillRect/>
          </a:stretch>
        </p:blipFill>
        <p:spPr bwMode="auto">
          <a:xfrm>
            <a:off x="0" y="5076825"/>
            <a:ext cx="2619375" cy="17811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оловок 5"/>
          <p:cNvSpPr>
            <a:spLocks noGrp="1"/>
          </p:cNvSpPr>
          <p:nvPr>
            <p:ph type="ctrTitle"/>
          </p:nvPr>
        </p:nvSpPr>
        <p:spPr>
          <a:xfrm>
            <a:off x="1116013" y="188913"/>
            <a:ext cx="7772400" cy="719137"/>
          </a:xfrm>
        </p:spPr>
        <p:txBody>
          <a:bodyPr/>
          <a:lstStyle/>
          <a:p>
            <a:pPr eaLnBrk="1" hangingPunct="1"/>
            <a:r>
              <a:rPr lang="ru-RU" sz="2800" smtClean="0">
                <a:solidFill>
                  <a:srgbClr val="002060"/>
                </a:solidFill>
                <a:latin typeface="Arial" charset="0"/>
                <a:cs typeface="Arial" charset="0"/>
              </a:rPr>
              <a:t>Система государственного управления охраной труда </a:t>
            </a:r>
          </a:p>
        </p:txBody>
      </p:sp>
      <p:sp>
        <p:nvSpPr>
          <p:cNvPr id="3" name="Содержимое 2"/>
          <p:cNvSpPr>
            <a:spLocks noGrp="1"/>
          </p:cNvSpPr>
          <p:nvPr>
            <p:ph type="subTitle" idx="1"/>
          </p:nvPr>
        </p:nvSpPr>
        <p:spPr>
          <a:xfrm>
            <a:off x="1371600" y="1700213"/>
            <a:ext cx="6400800" cy="3938587"/>
          </a:xfrm>
        </p:spPr>
        <p:txBody>
          <a:bodyPr rtlCol="0">
            <a:normAutofit fontScale="70000" lnSpcReduction="20000"/>
          </a:bodyPr>
          <a:lstStyle/>
          <a:p>
            <a:pPr eaLnBrk="1" fontAlgn="auto" hangingPunct="1">
              <a:spcAft>
                <a:spcPts val="0"/>
              </a:spcAft>
              <a:buFont typeface="Arial" pitchFamily="34" charset="0"/>
              <a:buNone/>
              <a:defRPr/>
            </a:pPr>
            <a:r>
              <a:rPr lang="ru-RU" dirty="0" smtClean="0">
                <a:solidFill>
                  <a:schemeClr val="tx1"/>
                </a:solidFill>
                <a:latin typeface="Arial" pitchFamily="34" charset="0"/>
                <a:cs typeface="Arial" pitchFamily="34" charset="0"/>
              </a:rPr>
              <a:t>Статья 210 Трудового Кодекса РФ</a:t>
            </a:r>
          </a:p>
          <a:p>
            <a:pPr algn="just" eaLnBrk="1" fontAlgn="auto" hangingPunct="1">
              <a:spcAft>
                <a:spcPts val="0"/>
              </a:spcAft>
              <a:buFont typeface="Arial" pitchFamily="34" charset="0"/>
              <a:buNone/>
              <a:defRPr/>
            </a:pPr>
            <a:r>
              <a:rPr lang="ru-RU" dirty="0" smtClean="0">
                <a:solidFill>
                  <a:schemeClr val="tx1"/>
                </a:solidFill>
                <a:latin typeface="Arial" pitchFamily="34" charset="0"/>
                <a:cs typeface="Arial" pitchFamily="34" charset="0"/>
              </a:rPr>
              <a:t>	Реализация основных направлений государственной политики в области охраны труда обеспечивается согласованными действиями органов государственной власти Российской Федерации, органов государственной власти субъектов Российской Федерации и органов местного самоуправления, работодателей, объединений работодателей, а также профессиональных союзов, их объединений и иных уполномоченных работниками представительных органов по вопросам охраны труда.</a:t>
            </a:r>
            <a:endParaRPr lang="ru-RU" dirty="0">
              <a:solidFill>
                <a:schemeClr val="tx1"/>
              </a:solidFill>
              <a:latin typeface="Arial" pitchFamily="34" charset="0"/>
              <a:cs typeface="Arial" pitchFamily="34" charset="0"/>
            </a:endParaRPr>
          </a:p>
        </p:txBody>
      </p:sp>
      <p:pic>
        <p:nvPicPr>
          <p:cNvPr id="33795" name="Picture 2"/>
          <p:cNvPicPr>
            <a:picLocks noChangeAspect="1" noChangeArrowheads="1"/>
          </p:cNvPicPr>
          <p:nvPr/>
        </p:nvPicPr>
        <p:blipFill>
          <a:blip r:embed="rId2"/>
          <a:srcRect/>
          <a:stretch>
            <a:fillRect/>
          </a:stretch>
        </p:blipFill>
        <p:spPr bwMode="auto">
          <a:xfrm>
            <a:off x="0" y="0"/>
            <a:ext cx="1152525" cy="31273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p:cNvPicPr>
            <a:picLocks noChangeAspect="1" noChangeArrowheads="1"/>
          </p:cNvPicPr>
          <p:nvPr/>
        </p:nvPicPr>
        <p:blipFill>
          <a:blip r:embed="rId2"/>
          <a:srcRect/>
          <a:stretch>
            <a:fillRect/>
          </a:stretch>
        </p:blipFill>
        <p:spPr bwMode="auto">
          <a:xfrm>
            <a:off x="147638" y="476250"/>
            <a:ext cx="8996362" cy="51530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2"/>
          <a:srcRect/>
          <a:stretch>
            <a:fillRect/>
          </a:stretch>
        </p:blipFill>
        <p:spPr bwMode="auto">
          <a:xfrm>
            <a:off x="0" y="188913"/>
            <a:ext cx="9144000" cy="6408737"/>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2"/>
          <a:srcRect/>
          <a:stretch>
            <a:fillRect/>
          </a:stretch>
        </p:blipFill>
        <p:spPr bwMode="auto">
          <a:xfrm>
            <a:off x="581025" y="333375"/>
            <a:ext cx="7981950" cy="5903913"/>
          </a:xfrm>
          <a:prstGeom prst="rect">
            <a:avLst/>
          </a:prstGeom>
          <a:noFill/>
          <a:ln w="9525">
            <a:noFill/>
            <a:miter lim="800000"/>
            <a:headEnd/>
            <a:tailEnd/>
          </a:ln>
        </p:spPr>
      </p:pic>
      <p:pic>
        <p:nvPicPr>
          <p:cNvPr id="36866" name="Picture 3"/>
          <p:cNvPicPr>
            <a:picLocks noChangeAspect="1" noChangeArrowheads="1"/>
          </p:cNvPicPr>
          <p:nvPr/>
        </p:nvPicPr>
        <p:blipFill>
          <a:blip r:embed="rId3"/>
          <a:srcRect/>
          <a:stretch>
            <a:fillRect/>
          </a:stretch>
        </p:blipFill>
        <p:spPr bwMode="auto">
          <a:xfrm>
            <a:off x="719138" y="333375"/>
            <a:ext cx="7705725" cy="5715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noChangeArrowheads="1"/>
          </p:cNvPicPr>
          <p:nvPr/>
        </p:nvPicPr>
        <p:blipFill>
          <a:blip r:embed="rId2"/>
          <a:srcRect/>
          <a:stretch>
            <a:fillRect/>
          </a:stretch>
        </p:blipFill>
        <p:spPr bwMode="auto">
          <a:xfrm>
            <a:off x="684213" y="115888"/>
            <a:ext cx="8172450" cy="266700"/>
          </a:xfrm>
          <a:prstGeom prst="rect">
            <a:avLst/>
          </a:prstGeom>
          <a:noFill/>
          <a:ln w="9525">
            <a:noFill/>
            <a:miter lim="800000"/>
            <a:headEnd/>
            <a:tailEnd/>
          </a:ln>
        </p:spPr>
      </p:pic>
      <p:pic>
        <p:nvPicPr>
          <p:cNvPr id="37890" name="Picture 3"/>
          <p:cNvPicPr>
            <a:picLocks noChangeAspect="1" noChangeArrowheads="1"/>
          </p:cNvPicPr>
          <p:nvPr/>
        </p:nvPicPr>
        <p:blipFill>
          <a:blip r:embed="rId3"/>
          <a:srcRect/>
          <a:stretch>
            <a:fillRect/>
          </a:stretch>
        </p:blipFill>
        <p:spPr bwMode="auto">
          <a:xfrm>
            <a:off x="2051050" y="404813"/>
            <a:ext cx="5105400" cy="238125"/>
          </a:xfrm>
          <a:prstGeom prst="rect">
            <a:avLst/>
          </a:prstGeom>
          <a:noFill/>
          <a:ln w="9525">
            <a:noFill/>
            <a:miter lim="800000"/>
            <a:headEnd/>
            <a:tailEnd/>
          </a:ln>
        </p:spPr>
      </p:pic>
      <p:pic>
        <p:nvPicPr>
          <p:cNvPr id="37891" name="Picture 4"/>
          <p:cNvPicPr>
            <a:picLocks noChangeAspect="1" noChangeArrowheads="1"/>
          </p:cNvPicPr>
          <p:nvPr/>
        </p:nvPicPr>
        <p:blipFill>
          <a:blip r:embed="rId4"/>
          <a:srcRect/>
          <a:stretch>
            <a:fillRect/>
          </a:stretch>
        </p:blipFill>
        <p:spPr bwMode="auto">
          <a:xfrm>
            <a:off x="0" y="765175"/>
            <a:ext cx="1968500" cy="5410200"/>
          </a:xfrm>
          <a:prstGeom prst="rect">
            <a:avLst/>
          </a:prstGeom>
          <a:noFill/>
          <a:ln w="9525">
            <a:noFill/>
            <a:miter lim="800000"/>
            <a:headEnd/>
            <a:tailEnd/>
          </a:ln>
        </p:spPr>
      </p:pic>
      <p:sp>
        <p:nvSpPr>
          <p:cNvPr id="37892" name="Прямоугольник 4"/>
          <p:cNvSpPr>
            <a:spLocks noChangeArrowheads="1"/>
          </p:cNvSpPr>
          <p:nvPr/>
        </p:nvSpPr>
        <p:spPr bwMode="auto">
          <a:xfrm>
            <a:off x="2124075" y="692150"/>
            <a:ext cx="6769100" cy="5478463"/>
          </a:xfrm>
          <a:prstGeom prst="rect">
            <a:avLst/>
          </a:prstGeom>
          <a:noFill/>
          <a:ln w="9525">
            <a:noFill/>
            <a:miter lim="800000"/>
            <a:headEnd/>
            <a:tailEnd/>
          </a:ln>
        </p:spPr>
        <p:txBody>
          <a:bodyPr>
            <a:spAutoFit/>
          </a:bodyPr>
          <a:lstStyle/>
          <a:p>
            <a:pPr algn="just"/>
            <a:r>
              <a:rPr lang="ru-RU" sz="1400"/>
              <a:t>рассмотрение в соответствии с законодательством Российской Федерации дел об административных правонарушениях; </a:t>
            </a:r>
          </a:p>
          <a:p>
            <a:pPr algn="just"/>
            <a:r>
              <a:rPr lang="ru-RU" sz="1400"/>
              <a:t>информирование и консультирование работодателей и работников по вопросам соблюдения трудового законодательства и нормативных правовых актов, содержащих нормы трудового права; </a:t>
            </a:r>
          </a:p>
          <a:p>
            <a:pPr algn="just"/>
            <a:r>
              <a:rPr lang="ru-RU" sz="1400"/>
              <a:t>обобщение практики применения и анализ причин нарушений трудового законодательства и нормативных правовых актов, содержащих нормы трудового права, законодательства о занятости и альтернативной гражданской службе, а также подготовку соответствующих предложений по их совершенствованию; </a:t>
            </a:r>
          </a:p>
          <a:p>
            <a:pPr algn="just"/>
            <a:r>
              <a:rPr lang="ru-RU" sz="1400"/>
              <a:t>анализ состояния и причин производственного травматизма и разработку предложений по его профилактике; </a:t>
            </a:r>
          </a:p>
          <a:p>
            <a:pPr algn="just"/>
            <a:r>
              <a:rPr lang="ru-RU" sz="1400"/>
              <a:t>содействие в урегулировании коллективных трудовых споров по поводу заключения, изменения и выполнения соглашений, заключаемых на федеральном уровне социального партнерства, коллективных трудовых споров в организациях, финансируемых из федерального бюджета, а также коллективных трудовых споров, возникающих в случаях, когда в соответствии с законодательством Российской Федерации в целях разрешения коллективного трудового спора забастовка не может быть проведена; </a:t>
            </a:r>
          </a:p>
          <a:p>
            <a:pPr algn="just"/>
            <a:r>
              <a:rPr lang="ru-RU" sz="1400"/>
              <a:t>государственную экспертизу условий труда в порядке, установленном Правительством Российской Федерации; </a:t>
            </a:r>
          </a:p>
          <a:p>
            <a:pPr algn="just"/>
            <a:r>
              <a:rPr lang="ru-RU" sz="1400"/>
              <a:t>анализирует обстоятельства и причины выявленных нарушений трудового законодательства и иных нормативных правовых актов, содержащих нормы трудового права, принимает меры по их устранению и восстановлению нарушенных трудовых прав граждан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noChangeArrowheads="1"/>
          </p:cNvPicPr>
          <p:nvPr/>
        </p:nvPicPr>
        <p:blipFill>
          <a:blip r:embed="rId2"/>
          <a:srcRect/>
          <a:stretch>
            <a:fillRect/>
          </a:stretch>
        </p:blipFill>
        <p:spPr bwMode="auto">
          <a:xfrm>
            <a:off x="107950" y="549275"/>
            <a:ext cx="2619375" cy="1781175"/>
          </a:xfrm>
          <a:prstGeom prst="rect">
            <a:avLst/>
          </a:prstGeom>
          <a:noFill/>
          <a:ln w="9525">
            <a:noFill/>
            <a:miter lim="800000"/>
            <a:headEnd/>
            <a:tailEnd/>
          </a:ln>
        </p:spPr>
      </p:pic>
      <p:sp>
        <p:nvSpPr>
          <p:cNvPr id="38914" name="Прямоугольник 6"/>
          <p:cNvSpPr>
            <a:spLocks noChangeArrowheads="1"/>
          </p:cNvSpPr>
          <p:nvPr/>
        </p:nvSpPr>
        <p:spPr bwMode="auto">
          <a:xfrm>
            <a:off x="2627313" y="2420938"/>
            <a:ext cx="6102350" cy="3416300"/>
          </a:xfrm>
          <a:prstGeom prst="rect">
            <a:avLst/>
          </a:prstGeom>
          <a:noFill/>
          <a:ln w="9525">
            <a:noFill/>
            <a:miter lim="800000"/>
            <a:headEnd/>
            <a:tailEnd/>
          </a:ln>
        </p:spPr>
        <p:txBody>
          <a:bodyPr>
            <a:spAutoFit/>
          </a:bodyPr>
          <a:lstStyle/>
          <a:p>
            <a:pPr algn="just"/>
            <a:r>
              <a:rPr lang="ru-RU"/>
              <a:t>Федеральная служба по труду и занятости осуществляет свою деятельность во взаимодействии с федеральными органами исполнительной власти, осуществляющими функции по контролю и надзору в установленной сфере деятельности, иными федеральными органами исполнительной власти, органами исполнительной власти субъектов Российской Федерации, органами местного самоуправления, органами прокуратуры, профессиональными союзами (их объединениями), объединениями работодателей, другими организациями</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2"/>
          <a:srcRect/>
          <a:stretch>
            <a:fillRect/>
          </a:stretch>
        </p:blipFill>
        <p:spPr bwMode="auto">
          <a:xfrm>
            <a:off x="179388" y="0"/>
            <a:ext cx="2505075" cy="1743075"/>
          </a:xfrm>
          <a:prstGeom prst="rect">
            <a:avLst/>
          </a:prstGeom>
          <a:noFill/>
          <a:ln w="9525">
            <a:noFill/>
            <a:miter lim="800000"/>
            <a:headEnd/>
            <a:tailEnd/>
          </a:ln>
        </p:spPr>
      </p:pic>
      <p:pic>
        <p:nvPicPr>
          <p:cNvPr id="39938" name="Picture 3"/>
          <p:cNvPicPr>
            <a:picLocks noChangeAspect="1" noChangeArrowheads="1"/>
          </p:cNvPicPr>
          <p:nvPr/>
        </p:nvPicPr>
        <p:blipFill>
          <a:blip r:embed="rId3"/>
          <a:srcRect/>
          <a:stretch>
            <a:fillRect/>
          </a:stretch>
        </p:blipFill>
        <p:spPr bwMode="auto">
          <a:xfrm>
            <a:off x="2195513" y="981075"/>
            <a:ext cx="6948487" cy="576263"/>
          </a:xfrm>
          <a:prstGeom prst="rect">
            <a:avLst/>
          </a:prstGeom>
          <a:noFill/>
          <a:ln w="9525">
            <a:noFill/>
            <a:miter lim="800000"/>
            <a:headEnd/>
            <a:tailEnd/>
          </a:ln>
        </p:spPr>
      </p:pic>
      <p:sp>
        <p:nvSpPr>
          <p:cNvPr id="39939" name="Прямоугольник 5"/>
          <p:cNvSpPr>
            <a:spLocks noChangeArrowheads="1"/>
          </p:cNvSpPr>
          <p:nvPr/>
        </p:nvSpPr>
        <p:spPr bwMode="auto">
          <a:xfrm>
            <a:off x="1042988" y="1700213"/>
            <a:ext cx="7921625" cy="4524375"/>
          </a:xfrm>
          <a:prstGeom prst="rect">
            <a:avLst/>
          </a:prstGeom>
          <a:noFill/>
          <a:ln w="9525">
            <a:noFill/>
            <a:miter lim="800000"/>
            <a:headEnd/>
            <a:tailEnd/>
          </a:ln>
        </p:spPr>
        <p:txBody>
          <a:bodyPr>
            <a:spAutoFit/>
          </a:bodyPr>
          <a:lstStyle/>
          <a:p>
            <a:pPr algn="just">
              <a:buFont typeface="Arial" charset="0"/>
              <a:buChar char="•"/>
            </a:pPr>
            <a:r>
              <a:rPr lang="ru-RU"/>
              <a:t>работодателями трудового законодательства и иных нормативных правовых актов, содержащих нормы трудового права, посредством проверок, обследований, выдачи обязательных для исполнения предписаний об устранении нарушений, составления протоколов об административных правонарушениях в пределах полномочий, подготовки других материалов (документов) о привлечении виновных к ответственности в соответствии с федеральными законами и иными нормативными правовыми актами Российской Федерации; </a:t>
            </a:r>
          </a:p>
          <a:p>
            <a:pPr algn="just">
              <a:buFont typeface="Arial" charset="0"/>
              <a:buChar char="•"/>
            </a:pPr>
            <a:r>
              <a:rPr lang="ru-RU"/>
              <a:t>установленного порядка расследования и учета несчастных случаев на производстве; </a:t>
            </a:r>
          </a:p>
          <a:p>
            <a:pPr algn="just">
              <a:buFont typeface="Arial" charset="0"/>
              <a:buChar char="•"/>
            </a:pPr>
            <a:r>
              <a:rPr lang="ru-RU"/>
              <a:t>осуществляет надзор и контроль за реализацией прав работников на получение обеспечения по обязательному социальному страхованию от несчастных случаев на производстве и профессиональных заболеваний, а также за назначением, исчислением и выплатой пособий по временной нетрудоспособности за счет средств работодателей.</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2"/>
          <a:srcRect/>
          <a:stretch>
            <a:fillRect/>
          </a:stretch>
        </p:blipFill>
        <p:spPr bwMode="auto">
          <a:xfrm>
            <a:off x="6300788" y="0"/>
            <a:ext cx="2619375" cy="1781175"/>
          </a:xfrm>
          <a:prstGeom prst="rect">
            <a:avLst/>
          </a:prstGeom>
          <a:noFill/>
          <a:ln w="9525">
            <a:noFill/>
            <a:miter lim="800000"/>
            <a:headEnd/>
            <a:tailEnd/>
          </a:ln>
        </p:spPr>
      </p:pic>
      <p:pic>
        <p:nvPicPr>
          <p:cNvPr id="40962" name="Picture 2"/>
          <p:cNvPicPr>
            <a:picLocks noChangeAspect="1" noChangeArrowheads="1"/>
          </p:cNvPicPr>
          <p:nvPr/>
        </p:nvPicPr>
        <p:blipFill>
          <a:blip r:embed="rId3"/>
          <a:srcRect/>
          <a:stretch>
            <a:fillRect/>
          </a:stretch>
        </p:blipFill>
        <p:spPr bwMode="auto">
          <a:xfrm>
            <a:off x="684213" y="260350"/>
            <a:ext cx="5486400" cy="720725"/>
          </a:xfrm>
          <a:prstGeom prst="rect">
            <a:avLst/>
          </a:prstGeom>
          <a:noFill/>
          <a:ln w="9525">
            <a:noFill/>
            <a:miter lim="800000"/>
            <a:headEnd/>
            <a:tailEnd/>
          </a:ln>
        </p:spPr>
      </p:pic>
      <p:sp>
        <p:nvSpPr>
          <p:cNvPr id="40963" name="Прямоугольник 3"/>
          <p:cNvSpPr>
            <a:spLocks noChangeArrowheads="1"/>
          </p:cNvSpPr>
          <p:nvPr/>
        </p:nvSpPr>
        <p:spPr bwMode="auto">
          <a:xfrm>
            <a:off x="323850" y="1628775"/>
            <a:ext cx="5957888" cy="3970338"/>
          </a:xfrm>
          <a:prstGeom prst="rect">
            <a:avLst/>
          </a:prstGeom>
          <a:noFill/>
          <a:ln w="9525">
            <a:noFill/>
            <a:miter lim="800000"/>
            <a:headEnd/>
            <a:tailEnd/>
          </a:ln>
        </p:spPr>
        <p:txBody>
          <a:bodyPr>
            <a:spAutoFit/>
          </a:bodyPr>
          <a:lstStyle/>
          <a:p>
            <a:pPr algn="just">
              <a:buFont typeface="Arial" charset="0"/>
              <a:buChar char="•"/>
            </a:pPr>
            <a:r>
              <a:rPr lang="ru-RU"/>
              <a:t>отраслевые (межотраслевые) соглашения, заключенные на федеральном уровне социального партнерства; </a:t>
            </a:r>
          </a:p>
          <a:p>
            <a:pPr algn="just">
              <a:buFont typeface="Arial" charset="0"/>
              <a:buChar char="•"/>
            </a:pPr>
            <a:r>
              <a:rPr lang="ru-RU"/>
              <a:t>коллективные трудовые споры по поводу заключения, изменения и выполнения соглашений, заключаемых на федеральном уровне социального партнерства;</a:t>
            </a:r>
          </a:p>
          <a:p>
            <a:pPr algn="just">
              <a:buFont typeface="Arial" charset="0"/>
              <a:buChar char="•"/>
            </a:pPr>
            <a:r>
              <a:rPr lang="ru-RU"/>
              <a:t>коллективные трудовые споры в организациях, финансируемых из федерального бюджета, а также коллективные трудовые споры, возникающие в случаях, когда в соответствии с законодательством Российской Федерации в целях разрешения коллективного трудового спора забастовка не может быть проведена.</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p:cNvPicPr>
            <a:picLocks noChangeAspect="1" noChangeArrowheads="1"/>
          </p:cNvPicPr>
          <p:nvPr/>
        </p:nvPicPr>
        <p:blipFill>
          <a:blip r:embed="rId2"/>
          <a:srcRect/>
          <a:stretch>
            <a:fillRect/>
          </a:stretch>
        </p:blipFill>
        <p:spPr bwMode="auto">
          <a:xfrm>
            <a:off x="647700" y="333375"/>
            <a:ext cx="7848600" cy="5767388"/>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2"/>
          <a:srcRect/>
          <a:stretch>
            <a:fillRect/>
          </a:stretch>
        </p:blipFill>
        <p:spPr bwMode="auto">
          <a:xfrm>
            <a:off x="233363" y="752475"/>
            <a:ext cx="8677275" cy="53530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2781300" y="3235325"/>
          <a:ext cx="3581400" cy="388938"/>
        </p:xfrm>
        <a:graphic>
          <a:graphicData uri="http://schemas.openxmlformats.org/drawingml/2006/table">
            <a:tbl>
              <a:tblPr/>
              <a:tblGrid>
                <a:gridCol w="3581400"/>
              </a:tblGrid>
              <a:tr h="341948">
                <a:tc>
                  <a:txBody>
                    <a:bodyPr/>
                    <a:lstStyle/>
                    <a:p>
                      <a:pPr algn="ctr" fontAlgn="ctr"/>
                      <a:r>
                        <a:rPr lang="ru-RU" b="1" i="1">
                          <a:solidFill>
                            <a:srgbClr val="FFFFFF"/>
                          </a:solidFill>
                          <a:latin typeface="Arial"/>
                        </a:rPr>
                        <a:t>а) - к) </a:t>
                      </a:r>
                      <a:endParaRPr lang="ru-RU"/>
                    </a:p>
                  </a:txBody>
                  <a:tcPr marL="57150" marR="57150" marT="57150" marB="57150" anchor="ctr">
                    <a:lnL>
                      <a:noFill/>
                    </a:lnL>
                    <a:lnR>
                      <a:noFill/>
                    </a:lnR>
                    <a:lnT>
                      <a:noFill/>
                    </a:lnT>
                    <a:lnB>
                      <a:noFill/>
                    </a:lnB>
                  </a:tcPr>
                </a:tc>
              </a:tr>
            </a:tbl>
          </a:graphicData>
        </a:graphic>
      </p:graphicFrame>
      <p:graphicFrame>
        <p:nvGraphicFramePr>
          <p:cNvPr id="6" name="Таблица 5"/>
          <p:cNvGraphicFramePr>
            <a:graphicFrameLocks noGrp="1"/>
          </p:cNvGraphicFramePr>
          <p:nvPr/>
        </p:nvGraphicFramePr>
        <p:xfrm>
          <a:off x="323850" y="836613"/>
          <a:ext cx="8569325" cy="5910262"/>
        </p:xfrm>
        <a:graphic>
          <a:graphicData uri="http://schemas.openxmlformats.org/drawingml/2006/table">
            <a:tbl>
              <a:tblPr/>
              <a:tblGrid>
                <a:gridCol w="8568952"/>
              </a:tblGrid>
              <a:tr h="5544616">
                <a:tc>
                  <a:txBody>
                    <a:bodyPr/>
                    <a:lstStyle/>
                    <a:p>
                      <a:pPr algn="just" fontAlgn="t"/>
                      <a:r>
                        <a:rPr lang="ru-RU" sz="1600" i="1" dirty="0">
                          <a:latin typeface="Arial" pitchFamily="34" charset="0"/>
                          <a:cs typeface="Arial" pitchFamily="34" charset="0"/>
                        </a:rPr>
                        <a:t>а)</a:t>
                      </a:r>
                      <a:r>
                        <a:rPr lang="ru-RU" sz="1600" dirty="0">
                          <a:latin typeface="Arial" pitchFamily="34" charset="0"/>
                          <a:cs typeface="Arial" pitchFamily="34" charset="0"/>
                        </a:rPr>
                        <a:t> обеспечение приоритета сохранения жизни и здоровья работников; </a:t>
                      </a:r>
                    </a:p>
                    <a:p>
                      <a:pPr algn="just" fontAlgn="t"/>
                      <a:r>
                        <a:rPr lang="ru-RU" sz="1600" i="1" dirty="0">
                          <a:latin typeface="Arial" pitchFamily="34" charset="0"/>
                          <a:cs typeface="Arial" pitchFamily="34" charset="0"/>
                        </a:rPr>
                        <a:t>б)</a:t>
                      </a:r>
                      <a:r>
                        <a:rPr lang="ru-RU" sz="1600" dirty="0">
                          <a:latin typeface="Arial" pitchFamily="34" charset="0"/>
                          <a:cs typeface="Arial" pitchFamily="34" charset="0"/>
                        </a:rPr>
                        <a:t> принятие и реализация федеральных законов и иных нормативных правовых актов Российской Федерации, законов и иных нормативных правовых актов субъектов Российской Федерации в области охраны труда, а также федеральных целевых, ведомственных целевых и территориальных целевых программ улучшения условий и охраны труда; </a:t>
                      </a:r>
                    </a:p>
                    <a:p>
                      <a:pPr algn="just" fontAlgn="t"/>
                      <a:r>
                        <a:rPr lang="ru-RU" sz="1600" i="1" dirty="0">
                          <a:latin typeface="Arial" pitchFamily="34" charset="0"/>
                          <a:cs typeface="Arial" pitchFamily="34" charset="0"/>
                        </a:rPr>
                        <a:t>в)</a:t>
                      </a:r>
                      <a:r>
                        <a:rPr lang="ru-RU" sz="1600" dirty="0">
                          <a:latin typeface="Arial" pitchFamily="34" charset="0"/>
                          <a:cs typeface="Arial" pitchFamily="34" charset="0"/>
                        </a:rPr>
                        <a:t> государственное управление охраной труда; </a:t>
                      </a:r>
                    </a:p>
                    <a:p>
                      <a:pPr algn="just" fontAlgn="t"/>
                      <a:r>
                        <a:rPr lang="ru-RU" sz="1600" i="1" dirty="0">
                          <a:latin typeface="Arial" pitchFamily="34" charset="0"/>
                          <a:cs typeface="Arial" pitchFamily="34" charset="0"/>
                        </a:rPr>
                        <a:t>г)</a:t>
                      </a:r>
                      <a:r>
                        <a:rPr lang="ru-RU" sz="1600" dirty="0">
                          <a:latin typeface="Arial" pitchFamily="34" charset="0"/>
                          <a:cs typeface="Arial" pitchFamily="34" charset="0"/>
                        </a:rPr>
                        <a:t> федеральный государственный надзор за соблюдением трудового законодательства и иных нормативных правовых актов, содержащих нормы трудового права, включающий в себя проведение проверок соблюдения государственных нормативных требований охраны труда; </a:t>
                      </a:r>
                    </a:p>
                    <a:p>
                      <a:pPr algn="just" fontAlgn="t"/>
                      <a:r>
                        <a:rPr lang="ru-RU" sz="1600" i="1" dirty="0" err="1">
                          <a:latin typeface="Arial" pitchFamily="34" charset="0"/>
                          <a:cs typeface="Arial" pitchFamily="34" charset="0"/>
                        </a:rPr>
                        <a:t>д</a:t>
                      </a:r>
                      <a:r>
                        <a:rPr lang="ru-RU" sz="1600" i="1" dirty="0">
                          <a:latin typeface="Arial" pitchFamily="34" charset="0"/>
                          <a:cs typeface="Arial" pitchFamily="34" charset="0"/>
                        </a:rPr>
                        <a:t>)</a:t>
                      </a:r>
                      <a:r>
                        <a:rPr lang="ru-RU" sz="1600" dirty="0">
                          <a:latin typeface="Arial" pitchFamily="34" charset="0"/>
                          <a:cs typeface="Arial" pitchFamily="34" charset="0"/>
                        </a:rPr>
                        <a:t> государственная экспертиза условий труда; </a:t>
                      </a:r>
                    </a:p>
                    <a:p>
                      <a:pPr algn="just" fontAlgn="t"/>
                      <a:r>
                        <a:rPr lang="ru-RU" sz="1600" i="1" dirty="0">
                          <a:latin typeface="Arial" pitchFamily="34" charset="0"/>
                          <a:cs typeface="Arial" pitchFamily="34" charset="0"/>
                        </a:rPr>
                        <a:t>е)</a:t>
                      </a:r>
                      <a:r>
                        <a:rPr lang="ru-RU" sz="1600" dirty="0">
                          <a:latin typeface="Arial" pitchFamily="34" charset="0"/>
                          <a:cs typeface="Arial" pitchFamily="34" charset="0"/>
                        </a:rPr>
                        <a:t> установление порядка проведения аттестации рабочих мест по условиям труда и порядка подтверждения соответствия организации работ по охране труда государственным нормативным требованиям охраны труда; </a:t>
                      </a:r>
                    </a:p>
                    <a:p>
                      <a:pPr algn="just" fontAlgn="t"/>
                      <a:r>
                        <a:rPr lang="ru-RU" sz="1600" i="1" dirty="0">
                          <a:latin typeface="Arial" pitchFamily="34" charset="0"/>
                          <a:cs typeface="Arial" pitchFamily="34" charset="0"/>
                        </a:rPr>
                        <a:t>ж)</a:t>
                      </a:r>
                      <a:r>
                        <a:rPr lang="ru-RU" sz="1600" dirty="0">
                          <a:latin typeface="Arial" pitchFamily="34" charset="0"/>
                          <a:cs typeface="Arial" pitchFamily="34" charset="0"/>
                        </a:rPr>
                        <a:t> содействие общественному контролю за соблюдением прав и законных интересов работников в области охраны труда; </a:t>
                      </a:r>
                    </a:p>
                    <a:p>
                      <a:pPr algn="just" fontAlgn="t"/>
                      <a:r>
                        <a:rPr lang="ru-RU" sz="1600" i="1" dirty="0" err="1">
                          <a:latin typeface="Arial" pitchFamily="34" charset="0"/>
                          <a:cs typeface="Arial" pitchFamily="34" charset="0"/>
                        </a:rPr>
                        <a:t>з</a:t>
                      </a:r>
                      <a:r>
                        <a:rPr lang="ru-RU" sz="1600" i="1" dirty="0">
                          <a:latin typeface="Arial" pitchFamily="34" charset="0"/>
                          <a:cs typeface="Arial" pitchFamily="34" charset="0"/>
                        </a:rPr>
                        <a:t>)</a:t>
                      </a:r>
                      <a:r>
                        <a:rPr lang="ru-RU" sz="1600" dirty="0">
                          <a:latin typeface="Arial" pitchFamily="34" charset="0"/>
                          <a:cs typeface="Arial" pitchFamily="34" charset="0"/>
                        </a:rPr>
                        <a:t> профилактика несчастных случаев и повреждения здоровья работников; </a:t>
                      </a:r>
                    </a:p>
                    <a:p>
                      <a:pPr algn="just"/>
                      <a:r>
                        <a:rPr lang="ru-RU" sz="1600" i="1" dirty="0">
                          <a:latin typeface="Arial" pitchFamily="34" charset="0"/>
                          <a:cs typeface="Arial" pitchFamily="34" charset="0"/>
                        </a:rPr>
                        <a:t>и)</a:t>
                      </a:r>
                      <a:r>
                        <a:rPr lang="ru-RU" sz="1600" dirty="0">
                          <a:latin typeface="Arial" pitchFamily="34" charset="0"/>
                          <a:cs typeface="Arial" pitchFamily="34" charset="0"/>
                        </a:rPr>
                        <a:t> расследование и учет несчастных случаев на производстве и профессиональных </a:t>
                      </a:r>
                      <a:r>
                        <a:rPr lang="ru-RU" sz="1600" dirty="0" smtClean="0">
                          <a:latin typeface="Arial" pitchFamily="34" charset="0"/>
                          <a:cs typeface="Arial" pitchFamily="34" charset="0"/>
                        </a:rPr>
                        <a:t>заболеваний</a:t>
                      </a:r>
                    </a:p>
                    <a:p>
                      <a:pPr algn="just"/>
                      <a:r>
                        <a:rPr lang="ru-RU" sz="1600" i="1" dirty="0" smtClean="0">
                          <a:latin typeface="Arial" pitchFamily="34" charset="0"/>
                          <a:cs typeface="Arial" pitchFamily="34" charset="0"/>
                        </a:rPr>
                        <a:t>к)</a:t>
                      </a:r>
                      <a:r>
                        <a:rPr lang="ru-RU" sz="1600" dirty="0" smtClean="0">
                          <a:latin typeface="Arial" pitchFamily="34" charset="0"/>
                          <a:cs typeface="Arial" pitchFamily="34" charset="0"/>
                        </a:rPr>
                        <a:t> </a:t>
                      </a:r>
                      <a:r>
                        <a:rPr lang="ru-RU" sz="1600" dirty="0">
                          <a:latin typeface="Arial" pitchFamily="34" charset="0"/>
                          <a:cs typeface="Arial" pitchFamily="34" charset="0"/>
                        </a:rPr>
                        <a:t>защита законных интересов работников, пострадавших от несчастных случаев на производстве и профессиональных заболеваний, а также членов их семей на основе обязательного социального страхования работников от несчастных случаев на производстве и профессиональных заболеваний</a:t>
                      </a:r>
                      <a:r>
                        <a:rPr lang="ru-RU" sz="1600" dirty="0" smtClean="0">
                          <a:latin typeface="Arial" pitchFamily="34" charset="0"/>
                          <a:cs typeface="Arial" pitchFamily="34" charset="0"/>
                        </a:rPr>
                        <a:t>;</a:t>
                      </a:r>
                      <a:endParaRPr lang="ru-RU" sz="1600" dirty="0">
                        <a:latin typeface="Arial" pitchFamily="34" charset="0"/>
                        <a:cs typeface="Arial" pitchFamily="34" charset="0"/>
                      </a:endParaRPr>
                    </a:p>
                  </a:txBody>
                  <a:tcPr marL="28782" marR="28782" marT="28782" marB="28782">
                    <a:lnL>
                      <a:noFill/>
                    </a:lnL>
                    <a:lnR>
                      <a:noFill/>
                    </a:lnR>
                    <a:lnT>
                      <a:noFill/>
                    </a:lnT>
                    <a:lnB>
                      <a:noFill/>
                    </a:lnB>
                  </a:tcPr>
                </a:tc>
              </a:tr>
            </a:tbl>
          </a:graphicData>
        </a:graphic>
      </p:graphicFrame>
      <p:sp>
        <p:nvSpPr>
          <p:cNvPr id="16389" name="Rectangle 3"/>
          <p:cNvSpPr>
            <a:spLocks noChangeArrowheads="1"/>
          </p:cNvSpPr>
          <p:nvPr/>
        </p:nvSpPr>
        <p:spPr bwMode="auto">
          <a:xfrm>
            <a:off x="57150" y="27398663"/>
            <a:ext cx="2686050" cy="0"/>
          </a:xfrm>
          <a:prstGeom prst="rect">
            <a:avLst/>
          </a:prstGeom>
          <a:noFill/>
          <a:ln w="9525">
            <a:noFill/>
            <a:miter lim="800000"/>
            <a:headEnd/>
            <a:tailEnd/>
          </a:ln>
        </p:spPr>
        <p:txBody>
          <a:bodyPr wrap="none" anchor="ctr">
            <a:spAutoFit/>
          </a:bodyPr>
          <a:lstStyle/>
          <a:p>
            <a:r>
              <a:rPr lang="ru-RU"/>
              <a:t> </a:t>
            </a:r>
          </a:p>
          <a:p>
            <a:pPr eaLnBrk="0" hangingPunct="0"/>
            <a:endParaRPr lang="ru-RU"/>
          </a:p>
        </p:txBody>
      </p:sp>
      <p:pic>
        <p:nvPicPr>
          <p:cNvPr id="16390" name="Picture 1"/>
          <p:cNvPicPr>
            <a:picLocks noChangeAspect="1" noChangeArrowheads="1"/>
          </p:cNvPicPr>
          <p:nvPr/>
        </p:nvPicPr>
        <p:blipFill>
          <a:blip r:embed="rId2"/>
          <a:srcRect/>
          <a:stretch>
            <a:fillRect/>
          </a:stretch>
        </p:blipFill>
        <p:spPr bwMode="auto">
          <a:xfrm>
            <a:off x="1042988" y="188913"/>
            <a:ext cx="7077075" cy="55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3"/>
          <p:cNvPicPr>
            <a:picLocks noChangeAspect="1" noChangeArrowheads="1"/>
          </p:cNvPicPr>
          <p:nvPr/>
        </p:nvPicPr>
        <p:blipFill>
          <a:blip r:embed="rId2"/>
          <a:srcRect/>
          <a:stretch>
            <a:fillRect/>
          </a:stretch>
        </p:blipFill>
        <p:spPr bwMode="auto">
          <a:xfrm>
            <a:off x="179388" y="620713"/>
            <a:ext cx="8756650" cy="58324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ChangeAspect="1" noChangeArrowheads="1"/>
          </p:cNvPicPr>
          <p:nvPr/>
        </p:nvPicPr>
        <p:blipFill>
          <a:blip r:embed="rId2"/>
          <a:srcRect/>
          <a:stretch>
            <a:fillRect/>
          </a:stretch>
        </p:blipFill>
        <p:spPr bwMode="auto">
          <a:xfrm>
            <a:off x="755650" y="333375"/>
            <a:ext cx="8153400" cy="352425"/>
          </a:xfrm>
          <a:prstGeom prst="rect">
            <a:avLst/>
          </a:prstGeom>
          <a:noFill/>
          <a:ln w="9525">
            <a:noFill/>
            <a:miter lim="800000"/>
            <a:headEnd/>
            <a:tailEnd/>
          </a:ln>
        </p:spPr>
      </p:pic>
      <p:pic>
        <p:nvPicPr>
          <p:cNvPr id="45058" name="Picture 3"/>
          <p:cNvPicPr>
            <a:picLocks noChangeAspect="1" noChangeArrowheads="1"/>
          </p:cNvPicPr>
          <p:nvPr/>
        </p:nvPicPr>
        <p:blipFill>
          <a:blip r:embed="rId3"/>
          <a:srcRect/>
          <a:stretch>
            <a:fillRect/>
          </a:stretch>
        </p:blipFill>
        <p:spPr bwMode="auto">
          <a:xfrm>
            <a:off x="1979613" y="692150"/>
            <a:ext cx="4857750" cy="285750"/>
          </a:xfrm>
          <a:prstGeom prst="rect">
            <a:avLst/>
          </a:prstGeom>
          <a:noFill/>
          <a:ln w="9525">
            <a:noFill/>
            <a:miter lim="800000"/>
            <a:headEnd/>
            <a:tailEnd/>
          </a:ln>
        </p:spPr>
      </p:pic>
      <p:pic>
        <p:nvPicPr>
          <p:cNvPr id="45059" name="Picture 4"/>
          <p:cNvPicPr>
            <a:picLocks noChangeAspect="1" noChangeArrowheads="1"/>
          </p:cNvPicPr>
          <p:nvPr/>
        </p:nvPicPr>
        <p:blipFill>
          <a:blip r:embed="rId4"/>
          <a:srcRect/>
          <a:stretch>
            <a:fillRect/>
          </a:stretch>
        </p:blipFill>
        <p:spPr bwMode="auto">
          <a:xfrm>
            <a:off x="0" y="620713"/>
            <a:ext cx="1658938" cy="2232025"/>
          </a:xfrm>
          <a:prstGeom prst="rect">
            <a:avLst/>
          </a:prstGeom>
          <a:noFill/>
          <a:ln w="9525">
            <a:noFill/>
            <a:miter lim="800000"/>
            <a:headEnd/>
            <a:tailEnd/>
          </a:ln>
        </p:spPr>
      </p:pic>
      <p:sp>
        <p:nvSpPr>
          <p:cNvPr id="45060" name="Прямоугольник 6"/>
          <p:cNvSpPr>
            <a:spLocks noChangeArrowheads="1"/>
          </p:cNvSpPr>
          <p:nvPr/>
        </p:nvSpPr>
        <p:spPr bwMode="auto">
          <a:xfrm>
            <a:off x="1835150" y="1052513"/>
            <a:ext cx="7092950" cy="5632450"/>
          </a:xfrm>
          <a:prstGeom prst="rect">
            <a:avLst/>
          </a:prstGeom>
          <a:noFill/>
          <a:ln w="9525">
            <a:noFill/>
            <a:miter lim="800000"/>
            <a:headEnd/>
            <a:tailEnd/>
          </a:ln>
        </p:spPr>
        <p:txBody>
          <a:bodyPr>
            <a:spAutoFit/>
          </a:bodyPr>
          <a:lstStyle/>
          <a:p>
            <a:pPr algn="just"/>
            <a:r>
              <a:rPr lang="ru-RU" i="1"/>
              <a:t>1) В порядке, установленном федеральными законами и иными нормативными правовыми актами Российской Федерации, беспрепятственно в любое время суток при наличии удостоверений установленного образца посещать в целях проведения инспекции организации всех организационно-правовых форм и форм собственности, работодателей - физических лиц; </a:t>
            </a:r>
            <a:endParaRPr lang="ru-RU"/>
          </a:p>
          <a:p>
            <a:pPr algn="just"/>
            <a:r>
              <a:rPr lang="ru-RU" i="1"/>
              <a:t>2) Запрашивать у работодателей и их представителей, органов исполнительной власти и органов местного самоуправления и безвозмездно получать от них документы, объяснения, информацию, необходимые для выполнения надзорных и контрольных функций; </a:t>
            </a:r>
            <a:endParaRPr lang="ru-RU"/>
          </a:p>
          <a:p>
            <a:pPr algn="just"/>
            <a:r>
              <a:rPr lang="ru-RU" i="1"/>
              <a:t>3) Изымать для анализа образцы используемых или обрабатываемых материалов и веществ в порядке, установленном федеральными законами и иными нормативными правовыми актами Российской Федерации, с уведомлением об этом работодателя или его представителя и составлять соответствующий акт; </a:t>
            </a:r>
            <a:endParaRPr lang="ru-RU"/>
          </a:p>
          <a:p>
            <a:pPr algn="just"/>
            <a:r>
              <a:rPr lang="ru-RU" i="1"/>
              <a:t>4) Расследовать в установленном порядке несчастные случаи на производстве; </a:t>
            </a:r>
            <a:endParaRPr lang="ru-RU"/>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p:cNvPicPr>
            <a:picLocks noChangeAspect="1" noChangeArrowheads="1"/>
          </p:cNvPicPr>
          <p:nvPr/>
        </p:nvPicPr>
        <p:blipFill>
          <a:blip r:embed="rId2"/>
          <a:srcRect/>
          <a:stretch>
            <a:fillRect/>
          </a:stretch>
        </p:blipFill>
        <p:spPr bwMode="auto">
          <a:xfrm>
            <a:off x="684213" y="188913"/>
            <a:ext cx="8153400" cy="352425"/>
          </a:xfrm>
          <a:prstGeom prst="rect">
            <a:avLst/>
          </a:prstGeom>
          <a:noFill/>
          <a:ln w="9525">
            <a:noFill/>
            <a:miter lim="800000"/>
            <a:headEnd/>
            <a:tailEnd/>
          </a:ln>
        </p:spPr>
      </p:pic>
      <p:pic>
        <p:nvPicPr>
          <p:cNvPr id="46082" name="Picture 3"/>
          <p:cNvPicPr>
            <a:picLocks noGrp="1" noChangeAspect="1" noChangeArrowheads="1"/>
          </p:cNvPicPr>
          <p:nvPr>
            <p:ph idx="1"/>
          </p:nvPr>
        </p:nvPicPr>
        <p:blipFill>
          <a:blip r:embed="rId3"/>
          <a:srcRect/>
          <a:stretch>
            <a:fillRect/>
          </a:stretch>
        </p:blipFill>
        <p:spPr>
          <a:xfrm>
            <a:off x="1908175" y="549275"/>
            <a:ext cx="4857750" cy="285750"/>
          </a:xfrm>
        </p:spPr>
      </p:pic>
      <p:pic>
        <p:nvPicPr>
          <p:cNvPr id="46083" name="Picture 4"/>
          <p:cNvPicPr>
            <a:picLocks noChangeAspect="1" noChangeArrowheads="1"/>
          </p:cNvPicPr>
          <p:nvPr/>
        </p:nvPicPr>
        <p:blipFill>
          <a:blip r:embed="rId4"/>
          <a:srcRect/>
          <a:stretch>
            <a:fillRect/>
          </a:stretch>
        </p:blipFill>
        <p:spPr bwMode="auto">
          <a:xfrm>
            <a:off x="6804025" y="3860800"/>
            <a:ext cx="2119313" cy="2852738"/>
          </a:xfrm>
          <a:prstGeom prst="rect">
            <a:avLst/>
          </a:prstGeom>
          <a:noFill/>
          <a:ln w="9525">
            <a:noFill/>
            <a:miter lim="800000"/>
            <a:headEnd/>
            <a:tailEnd/>
          </a:ln>
        </p:spPr>
      </p:pic>
      <p:graphicFrame>
        <p:nvGraphicFramePr>
          <p:cNvPr id="7" name="Таблица 6"/>
          <p:cNvGraphicFramePr>
            <a:graphicFrameLocks noGrp="1"/>
          </p:cNvGraphicFramePr>
          <p:nvPr/>
        </p:nvGraphicFramePr>
        <p:xfrm>
          <a:off x="3917950" y="3235325"/>
          <a:ext cx="1308100" cy="388938"/>
        </p:xfrm>
        <a:graphic>
          <a:graphicData uri="http://schemas.openxmlformats.org/drawingml/2006/table">
            <a:tbl>
              <a:tblPr/>
              <a:tblGrid>
                <a:gridCol w="1308097"/>
              </a:tblGrid>
              <a:tr h="360998">
                <a:tc>
                  <a:txBody>
                    <a:bodyPr/>
                    <a:lstStyle/>
                    <a:p>
                      <a:pPr algn="ctr" fontAlgn="ctr"/>
                      <a:r>
                        <a:rPr lang="ru-RU" b="1">
                          <a:solidFill>
                            <a:srgbClr val="FFFFFF"/>
                          </a:solidFill>
                          <a:latin typeface="Arial"/>
                        </a:rPr>
                        <a:t>1-4</a:t>
                      </a:r>
                      <a:endParaRPr lang="ru-RU"/>
                    </a:p>
                  </a:txBody>
                  <a:tcPr marL="57150" marR="57150" marT="57150" marB="57150" anchor="ctr">
                    <a:lnL>
                      <a:noFill/>
                    </a:lnL>
                    <a:lnR>
                      <a:noFill/>
                    </a:lnR>
                    <a:lnT>
                      <a:noFill/>
                    </a:lnT>
                    <a:lnB>
                      <a:noFill/>
                    </a:lnB>
                  </a:tcPr>
                </a:tc>
              </a:tr>
            </a:tbl>
          </a:graphicData>
        </a:graphic>
      </p:graphicFrame>
      <p:graphicFrame>
        <p:nvGraphicFramePr>
          <p:cNvPr id="8" name="Таблица 7"/>
          <p:cNvGraphicFramePr>
            <a:graphicFrameLocks noGrp="1"/>
          </p:cNvGraphicFramePr>
          <p:nvPr/>
        </p:nvGraphicFramePr>
        <p:xfrm>
          <a:off x="2305050" y="1538288"/>
          <a:ext cx="4533900" cy="3783012"/>
        </p:xfrm>
        <a:graphic>
          <a:graphicData uri="http://schemas.openxmlformats.org/drawingml/2006/table">
            <a:tbl>
              <a:tblPr/>
              <a:tblGrid>
                <a:gridCol w="4533900"/>
              </a:tblGrid>
              <a:tr h="3782378">
                <a:tc>
                  <a:txBody>
                    <a:bodyPr/>
                    <a:lstStyle/>
                    <a:p>
                      <a:pPr fontAlgn="t"/>
                      <a:endParaRPr lang="ru-RU">
                        <a:latin typeface="Arial"/>
                      </a:endParaRPr>
                    </a:p>
                  </a:txBody>
                  <a:tcPr marL="57150" marR="57150" marT="57150" marB="57150">
                    <a:lnL>
                      <a:noFill/>
                    </a:lnL>
                    <a:lnR>
                      <a:noFill/>
                    </a:lnR>
                    <a:lnT>
                      <a:noFill/>
                    </a:lnT>
                    <a:lnB>
                      <a:noFill/>
                    </a:lnB>
                  </a:tcPr>
                </a:tc>
              </a:tr>
            </a:tbl>
          </a:graphicData>
        </a:graphic>
      </p:graphicFrame>
      <p:graphicFrame>
        <p:nvGraphicFramePr>
          <p:cNvPr id="9" name="Таблица 8"/>
          <p:cNvGraphicFramePr>
            <a:graphicFrameLocks noGrp="1"/>
          </p:cNvGraphicFramePr>
          <p:nvPr/>
        </p:nvGraphicFramePr>
        <p:xfrm>
          <a:off x="3917950" y="3235325"/>
          <a:ext cx="1308100" cy="388938"/>
        </p:xfrm>
        <a:graphic>
          <a:graphicData uri="http://schemas.openxmlformats.org/drawingml/2006/table">
            <a:tbl>
              <a:tblPr/>
              <a:tblGrid>
                <a:gridCol w="1308097"/>
              </a:tblGrid>
              <a:tr h="360998">
                <a:tc>
                  <a:txBody>
                    <a:bodyPr/>
                    <a:lstStyle/>
                    <a:p>
                      <a:pPr algn="ctr" fontAlgn="ctr"/>
                      <a:r>
                        <a:rPr lang="ru-RU" b="1">
                          <a:solidFill>
                            <a:srgbClr val="FFFFFF"/>
                          </a:solidFill>
                          <a:latin typeface="Arial"/>
                        </a:rPr>
                        <a:t>5-7</a:t>
                      </a:r>
                      <a:endParaRPr lang="ru-RU"/>
                    </a:p>
                  </a:txBody>
                  <a:tcPr marL="57150" marR="57150" marT="57150" marB="57150" anchor="ctr">
                    <a:lnL>
                      <a:noFill/>
                    </a:lnL>
                    <a:lnR>
                      <a:noFill/>
                    </a:lnR>
                    <a:lnT>
                      <a:noFill/>
                    </a:lnT>
                    <a:lnB>
                      <a:noFill/>
                    </a:lnB>
                  </a:tcPr>
                </a:tc>
              </a:tr>
            </a:tbl>
          </a:graphicData>
        </a:graphic>
      </p:graphicFrame>
      <p:graphicFrame>
        <p:nvGraphicFramePr>
          <p:cNvPr id="10" name="Таблица 9"/>
          <p:cNvGraphicFramePr>
            <a:graphicFrameLocks noGrp="1"/>
          </p:cNvGraphicFramePr>
          <p:nvPr/>
        </p:nvGraphicFramePr>
        <p:xfrm>
          <a:off x="179388" y="908050"/>
          <a:ext cx="6553200" cy="5816600"/>
        </p:xfrm>
        <a:graphic>
          <a:graphicData uri="http://schemas.openxmlformats.org/drawingml/2006/table">
            <a:tbl>
              <a:tblPr/>
              <a:tblGrid>
                <a:gridCol w="6552728"/>
              </a:tblGrid>
              <a:tr h="5688632">
                <a:tc>
                  <a:txBody>
                    <a:bodyPr/>
                    <a:lstStyle/>
                    <a:p>
                      <a:pPr algn="just" fontAlgn="t"/>
                      <a:r>
                        <a:rPr lang="ru-RU" sz="1800" i="1" dirty="0">
                          <a:latin typeface="Arial" pitchFamily="34" charset="0"/>
                          <a:cs typeface="Arial" pitchFamily="34" charset="0"/>
                        </a:rPr>
                        <a:t>5) Предъявлять работодателям и их представителям обязательные для исполнения предписания об устранении нарушений трудового законодательства и иных нормативных правовых актов, содержащих нормы трудового права, о восстановлении нарушенных прав работников, привлечении виновных в указанных нарушениях к дисциплинарной ответственности или об отстранении их от должности в установленном порядке; раны труда </a:t>
                      </a:r>
                      <a:endParaRPr lang="ru-RU" sz="1800" dirty="0">
                        <a:latin typeface="Arial" pitchFamily="34" charset="0"/>
                        <a:cs typeface="Arial" pitchFamily="34" charset="0"/>
                      </a:endParaRPr>
                    </a:p>
                    <a:p>
                      <a:pPr algn="just" fontAlgn="t"/>
                      <a:r>
                        <a:rPr lang="ru-RU" sz="1800" i="1" dirty="0">
                          <a:latin typeface="Arial" pitchFamily="34" charset="0"/>
                          <a:cs typeface="Arial" pitchFamily="34" charset="0"/>
                        </a:rPr>
                        <a:t>6) Направлять в суды при наличии заключений государственной экспертизы условий труда требования о ликвидации организаций или прекращении деятельности их структурных подразделений вследствие нарушения требований охраны труда; </a:t>
                      </a:r>
                      <a:endParaRPr lang="ru-RU" sz="1800" dirty="0">
                        <a:latin typeface="Arial" pitchFamily="34" charset="0"/>
                        <a:cs typeface="Arial" pitchFamily="34" charset="0"/>
                      </a:endParaRPr>
                    </a:p>
                    <a:p>
                      <a:pPr algn="just" fontAlgn="t"/>
                      <a:r>
                        <a:rPr lang="ru-RU" sz="1800" i="1" dirty="0">
                          <a:latin typeface="Arial" pitchFamily="34" charset="0"/>
                          <a:cs typeface="Arial" pitchFamily="34" charset="0"/>
                        </a:rPr>
                        <a:t>7) Составлять протоколы и рассматривать дела об административных правонарушениях в пределах полномочий, подготавливать и направлять в правоохранительные органы и в суд другие материалы (документы) о привлечении виновных к ответственности в соответствии с федеральными законами и иными нормативными правовыми актами Российской Федерации; </a:t>
                      </a:r>
                      <a:endParaRPr lang="ru-RU" sz="1800" dirty="0">
                        <a:latin typeface="Arial" pitchFamily="34" charset="0"/>
                        <a:cs typeface="Arial" pitchFamily="34" charset="0"/>
                      </a:endParaRPr>
                    </a:p>
                  </a:txBody>
                  <a:tcPr marL="27836" marR="27836" marT="27836" marB="27836">
                    <a:lnL>
                      <a:noFill/>
                    </a:lnL>
                    <a:lnR>
                      <a:noFill/>
                    </a:lnR>
                    <a:lnT>
                      <a:noFill/>
                    </a:lnT>
                    <a:lnB>
                      <a:noFill/>
                    </a:lnB>
                  </a:tcPr>
                </a:tc>
              </a:tr>
            </a:tbl>
          </a:graphicData>
        </a:graphic>
      </p:graphicFrame>
      <p:sp>
        <p:nvSpPr>
          <p:cNvPr id="46092" name="Rectangle 9"/>
          <p:cNvSpPr>
            <a:spLocks noChangeArrowheads="1"/>
          </p:cNvSpPr>
          <p:nvPr/>
        </p:nvSpPr>
        <p:spPr bwMode="auto">
          <a:xfrm>
            <a:off x="3065463" y="977900"/>
            <a:ext cx="3557587" cy="0"/>
          </a:xfrm>
          <a:prstGeom prst="rect">
            <a:avLst/>
          </a:prstGeom>
          <a:noFill/>
          <a:ln w="9525">
            <a:noFill/>
            <a:miter lim="800000"/>
            <a:headEnd/>
            <a:tailEnd/>
          </a:ln>
        </p:spPr>
        <p:txBody>
          <a:bodyPr wrap="none" anchor="ctr">
            <a:spAutoFit/>
          </a:bodyPr>
          <a:lstStyle/>
          <a:p>
            <a:r>
              <a:rPr lang="ru-RU"/>
              <a:t> </a:t>
            </a:r>
          </a:p>
          <a:p>
            <a:pPr eaLnBrk="0" hangingPunct="0"/>
            <a:endParaRPr lang="ru-RU"/>
          </a:p>
        </p:txBody>
      </p:sp>
      <p:sp>
        <p:nvSpPr>
          <p:cNvPr id="46093" name="Rectangle 10"/>
          <p:cNvSpPr>
            <a:spLocks noChangeArrowheads="1"/>
          </p:cNvSpPr>
          <p:nvPr/>
        </p:nvSpPr>
        <p:spPr bwMode="auto">
          <a:xfrm>
            <a:off x="3065463" y="977900"/>
            <a:ext cx="3557587" cy="0"/>
          </a:xfrm>
          <a:prstGeom prst="rect">
            <a:avLst/>
          </a:prstGeom>
          <a:noFill/>
          <a:ln w="9525">
            <a:noFill/>
            <a:miter lim="800000"/>
            <a:headEnd/>
            <a:tailEnd/>
          </a:ln>
        </p:spPr>
        <p:txBody>
          <a:bodyPr wrap="none" anchor="ctr">
            <a:spAutoFit/>
          </a:bodyPr>
          <a:lstStyle/>
          <a:p>
            <a:r>
              <a:rPr lang="ru-RU"/>
              <a:t> </a:t>
            </a:r>
          </a:p>
          <a:p>
            <a:pPr eaLnBrk="0" hangingPunct="0"/>
            <a:endParaRPr lang="ru-RU"/>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p:cNvPicPr>
            <a:picLocks noChangeAspect="1" noChangeArrowheads="1"/>
          </p:cNvPicPr>
          <p:nvPr/>
        </p:nvPicPr>
        <p:blipFill>
          <a:blip r:embed="rId2"/>
          <a:srcRect/>
          <a:stretch>
            <a:fillRect/>
          </a:stretch>
        </p:blipFill>
        <p:spPr bwMode="auto">
          <a:xfrm>
            <a:off x="990600" y="188913"/>
            <a:ext cx="8153400" cy="352425"/>
          </a:xfrm>
          <a:prstGeom prst="rect">
            <a:avLst/>
          </a:prstGeom>
          <a:noFill/>
          <a:ln w="9525">
            <a:noFill/>
            <a:miter lim="800000"/>
            <a:headEnd/>
            <a:tailEnd/>
          </a:ln>
        </p:spPr>
      </p:pic>
      <p:pic>
        <p:nvPicPr>
          <p:cNvPr id="47106" name="Picture 3"/>
          <p:cNvPicPr>
            <a:picLocks noChangeAspect="1" noChangeArrowheads="1"/>
          </p:cNvPicPr>
          <p:nvPr/>
        </p:nvPicPr>
        <p:blipFill>
          <a:blip r:embed="rId3"/>
          <a:srcRect/>
          <a:stretch>
            <a:fillRect/>
          </a:stretch>
        </p:blipFill>
        <p:spPr bwMode="auto">
          <a:xfrm>
            <a:off x="2555875" y="549275"/>
            <a:ext cx="4857750" cy="285750"/>
          </a:xfrm>
          <a:prstGeom prst="rect">
            <a:avLst/>
          </a:prstGeom>
          <a:noFill/>
          <a:ln w="9525">
            <a:noFill/>
            <a:miter lim="800000"/>
            <a:headEnd/>
            <a:tailEnd/>
          </a:ln>
        </p:spPr>
      </p:pic>
      <p:pic>
        <p:nvPicPr>
          <p:cNvPr id="47107" name="Picture 4"/>
          <p:cNvPicPr>
            <a:picLocks noChangeAspect="1" noChangeArrowheads="1"/>
          </p:cNvPicPr>
          <p:nvPr/>
        </p:nvPicPr>
        <p:blipFill>
          <a:blip r:embed="rId4"/>
          <a:srcRect/>
          <a:stretch>
            <a:fillRect/>
          </a:stretch>
        </p:blipFill>
        <p:spPr bwMode="auto">
          <a:xfrm>
            <a:off x="323850" y="3789363"/>
            <a:ext cx="2016125" cy="2713037"/>
          </a:xfrm>
          <a:prstGeom prst="rect">
            <a:avLst/>
          </a:prstGeom>
          <a:noFill/>
          <a:ln w="9525">
            <a:noFill/>
            <a:miter lim="800000"/>
            <a:headEnd/>
            <a:tailEnd/>
          </a:ln>
        </p:spPr>
      </p:pic>
      <p:sp>
        <p:nvSpPr>
          <p:cNvPr id="47108" name="Прямоугольник 6"/>
          <p:cNvSpPr>
            <a:spLocks noChangeArrowheads="1"/>
          </p:cNvSpPr>
          <p:nvPr/>
        </p:nvSpPr>
        <p:spPr bwMode="auto">
          <a:xfrm>
            <a:off x="2339975" y="1052513"/>
            <a:ext cx="6462713" cy="4524375"/>
          </a:xfrm>
          <a:prstGeom prst="rect">
            <a:avLst/>
          </a:prstGeom>
          <a:noFill/>
          <a:ln w="9525">
            <a:noFill/>
            <a:miter lim="800000"/>
            <a:headEnd/>
            <a:tailEnd/>
          </a:ln>
        </p:spPr>
        <p:txBody>
          <a:bodyPr>
            <a:spAutoFit/>
          </a:bodyPr>
          <a:lstStyle/>
          <a:p>
            <a:pPr algn="just"/>
            <a:r>
              <a:rPr lang="ru-RU" i="1"/>
              <a:t>8) Запрещать использование не имеющих сертификатов соответствия или не соответствующих государственным нормативным требованиям охраны труда (в том числе требованиям технических регламентов) средств индивидуальной и коллективной защиты работников; </a:t>
            </a:r>
            <a:endParaRPr lang="ru-RU"/>
          </a:p>
          <a:p>
            <a:pPr algn="just"/>
            <a:r>
              <a:rPr lang="ru-RU" i="1"/>
              <a:t>9) Выдавать предписания об отстранении от работы лиц, не прошедших в установленном порядке обучение безопасным методам и приемам выполнения работ, инструктаж по охране труда, стажировку на рабочих местах и проверку знания требований охраны труда </a:t>
            </a:r>
            <a:endParaRPr lang="ru-RU"/>
          </a:p>
          <a:p>
            <a:pPr algn="just"/>
            <a:r>
              <a:rPr lang="ru-RU" i="1"/>
              <a:t>10) Выступать в качестве экспертов в суде по искам о нарушении трудового законодательства и иных нормативных правовых актов, содержащих нормы трудового права, о возмещении вреда, причиненного здоровью работников на производстве.</a:t>
            </a:r>
            <a:endParaRPr lang="ru-RU"/>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2"/>
          <a:srcRect/>
          <a:stretch>
            <a:fillRect/>
          </a:stretch>
        </p:blipFill>
        <p:spPr bwMode="auto">
          <a:xfrm>
            <a:off x="395288" y="115888"/>
            <a:ext cx="8748712" cy="330200"/>
          </a:xfrm>
          <a:prstGeom prst="rect">
            <a:avLst/>
          </a:prstGeom>
          <a:noFill/>
          <a:ln w="9525">
            <a:noFill/>
            <a:miter lim="800000"/>
            <a:headEnd/>
            <a:tailEnd/>
          </a:ln>
        </p:spPr>
      </p:pic>
      <p:pic>
        <p:nvPicPr>
          <p:cNvPr id="48130" name="Picture 2"/>
          <p:cNvPicPr>
            <a:picLocks noChangeAspect="1" noChangeArrowheads="1"/>
          </p:cNvPicPr>
          <p:nvPr/>
        </p:nvPicPr>
        <p:blipFill>
          <a:blip r:embed="rId3"/>
          <a:srcRect/>
          <a:stretch>
            <a:fillRect/>
          </a:stretch>
        </p:blipFill>
        <p:spPr bwMode="auto">
          <a:xfrm>
            <a:off x="0" y="549275"/>
            <a:ext cx="2051050" cy="2025650"/>
          </a:xfrm>
          <a:prstGeom prst="rect">
            <a:avLst/>
          </a:prstGeom>
          <a:noFill/>
          <a:ln w="9525">
            <a:noFill/>
            <a:miter lim="800000"/>
            <a:headEnd/>
            <a:tailEnd/>
          </a:ln>
        </p:spPr>
      </p:pic>
      <p:sp>
        <p:nvSpPr>
          <p:cNvPr id="48131" name="Прямоугольник 5"/>
          <p:cNvSpPr>
            <a:spLocks noChangeArrowheads="1"/>
          </p:cNvSpPr>
          <p:nvPr/>
        </p:nvSpPr>
        <p:spPr bwMode="auto">
          <a:xfrm>
            <a:off x="2051050" y="692150"/>
            <a:ext cx="6877050" cy="5848350"/>
          </a:xfrm>
          <a:prstGeom prst="rect">
            <a:avLst/>
          </a:prstGeom>
          <a:noFill/>
          <a:ln w="9525">
            <a:noFill/>
            <a:miter lim="800000"/>
            <a:headEnd/>
            <a:tailEnd/>
          </a:ln>
        </p:spPr>
        <p:txBody>
          <a:bodyPr>
            <a:spAutoFit/>
          </a:bodyPr>
          <a:lstStyle/>
          <a:p>
            <a:pPr algn="just">
              <a:buFont typeface="Arial" charset="0"/>
              <a:buChar char="•"/>
            </a:pPr>
            <a:r>
              <a:rPr lang="ru-RU" sz="1700"/>
              <a:t>Профессиональные союзы имеют право на осуществление контроля за соблюдением работодателями и их представителями трудового законодательства и иных нормативных правовых актов, содержащих нормы трудового права, выполнением ими условий коллективных договоров, соглашений. Для осуществления контроля за соблюдением трудового законодательства и иных нормативных правовых актов, содержащих нормы трудового права, выполнением условий коллективных договоров, соглашений общероссийские профессиональные союзы и их объединения могут создавать правовые и технические инспекции труда профсоюзов, которые наделяются полномочиями, предусмотренными положениями, утверждаемыми общероссийскими профессиональными союзами и их объединениями. </a:t>
            </a:r>
          </a:p>
          <a:p>
            <a:pPr algn="just">
              <a:buFont typeface="Arial" charset="0"/>
              <a:buChar char="•"/>
            </a:pPr>
            <a:r>
              <a:rPr lang="ru-RU" sz="1700"/>
              <a:t>Профсоюзные инспекторы труда в установленном порядке имеют право беспрепятственно посещать любых работодателей, у которых работают члены данного профессионального союза или профсоюзов, входящих в объединение, для проведения проверок соблюдения трудового законодательства и иных нормативных правовых актов, содержащих нормы трудового права, законодательства о профессиональных союзах, выполнения условий коллективных договоров, соглашений</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p:cNvPicPr>
            <a:picLocks noChangeAspect="1" noChangeArrowheads="1"/>
          </p:cNvPicPr>
          <p:nvPr/>
        </p:nvPicPr>
        <p:blipFill>
          <a:blip r:embed="rId2"/>
          <a:srcRect/>
          <a:stretch>
            <a:fillRect/>
          </a:stretch>
        </p:blipFill>
        <p:spPr bwMode="auto">
          <a:xfrm>
            <a:off x="250825" y="0"/>
            <a:ext cx="9020175" cy="266700"/>
          </a:xfrm>
          <a:prstGeom prst="rect">
            <a:avLst/>
          </a:prstGeom>
          <a:noFill/>
          <a:ln w="9525">
            <a:noFill/>
            <a:miter lim="800000"/>
            <a:headEnd/>
            <a:tailEnd/>
          </a:ln>
        </p:spPr>
      </p:pic>
      <p:pic>
        <p:nvPicPr>
          <p:cNvPr id="49154" name="Picture 3"/>
          <p:cNvPicPr>
            <a:picLocks noChangeAspect="1" noChangeArrowheads="1"/>
          </p:cNvPicPr>
          <p:nvPr/>
        </p:nvPicPr>
        <p:blipFill>
          <a:blip r:embed="rId3"/>
          <a:srcRect/>
          <a:stretch>
            <a:fillRect/>
          </a:stretch>
        </p:blipFill>
        <p:spPr bwMode="auto">
          <a:xfrm>
            <a:off x="1763713" y="333375"/>
            <a:ext cx="5819775" cy="457200"/>
          </a:xfrm>
          <a:prstGeom prst="rect">
            <a:avLst/>
          </a:prstGeom>
          <a:noFill/>
          <a:ln w="9525">
            <a:noFill/>
            <a:miter lim="800000"/>
            <a:headEnd/>
            <a:tailEnd/>
          </a:ln>
        </p:spPr>
      </p:pic>
      <p:pic>
        <p:nvPicPr>
          <p:cNvPr id="49155" name="Picture 4"/>
          <p:cNvPicPr>
            <a:picLocks noChangeAspect="1" noChangeArrowheads="1"/>
          </p:cNvPicPr>
          <p:nvPr/>
        </p:nvPicPr>
        <p:blipFill>
          <a:blip r:embed="rId4"/>
          <a:srcRect/>
          <a:stretch>
            <a:fillRect/>
          </a:stretch>
        </p:blipFill>
        <p:spPr bwMode="auto">
          <a:xfrm>
            <a:off x="0" y="260350"/>
            <a:ext cx="1619250" cy="3494088"/>
          </a:xfrm>
          <a:prstGeom prst="rect">
            <a:avLst/>
          </a:prstGeom>
          <a:noFill/>
          <a:ln w="9525">
            <a:noFill/>
            <a:miter lim="800000"/>
            <a:headEnd/>
            <a:tailEnd/>
          </a:ln>
        </p:spPr>
      </p:pic>
      <p:graphicFrame>
        <p:nvGraphicFramePr>
          <p:cNvPr id="5" name="Таблица 4"/>
          <p:cNvGraphicFramePr>
            <a:graphicFrameLocks noGrp="1"/>
          </p:cNvGraphicFramePr>
          <p:nvPr/>
        </p:nvGraphicFramePr>
        <p:xfrm>
          <a:off x="3887788" y="3235325"/>
          <a:ext cx="1368425" cy="388938"/>
        </p:xfrm>
        <a:graphic>
          <a:graphicData uri="http://schemas.openxmlformats.org/drawingml/2006/table">
            <a:tbl>
              <a:tblPr/>
              <a:tblGrid>
                <a:gridCol w="1368428"/>
              </a:tblGrid>
              <a:tr h="322898">
                <a:tc>
                  <a:txBody>
                    <a:bodyPr/>
                    <a:lstStyle/>
                    <a:p>
                      <a:pPr algn="ctr" fontAlgn="ctr"/>
                      <a:r>
                        <a:rPr lang="ru-RU" b="1">
                          <a:solidFill>
                            <a:srgbClr val="FFFFFF"/>
                          </a:solidFill>
                          <a:latin typeface="Arial"/>
                        </a:rPr>
                        <a:t>1-6</a:t>
                      </a:r>
                      <a:endParaRPr lang="ru-RU"/>
                    </a:p>
                  </a:txBody>
                  <a:tcPr marL="57150" marR="57150" marT="57150" marB="57150" anchor="ctr">
                    <a:lnL>
                      <a:noFill/>
                    </a:lnL>
                    <a:lnR>
                      <a:noFill/>
                    </a:lnR>
                    <a:lnT>
                      <a:noFill/>
                    </a:lnT>
                    <a:lnB>
                      <a:noFill/>
                    </a:lnB>
                  </a:tcPr>
                </a:tc>
              </a:tr>
            </a:tbl>
          </a:graphicData>
        </a:graphic>
      </p:graphicFrame>
      <p:graphicFrame>
        <p:nvGraphicFramePr>
          <p:cNvPr id="6" name="Таблица 5"/>
          <p:cNvGraphicFramePr>
            <a:graphicFrameLocks noGrp="1"/>
          </p:cNvGraphicFramePr>
          <p:nvPr/>
        </p:nvGraphicFramePr>
        <p:xfrm>
          <a:off x="1619250" y="836613"/>
          <a:ext cx="7416800" cy="5903912"/>
        </p:xfrm>
        <a:graphic>
          <a:graphicData uri="http://schemas.openxmlformats.org/drawingml/2006/table">
            <a:tbl>
              <a:tblPr/>
              <a:tblGrid>
                <a:gridCol w="7416824"/>
              </a:tblGrid>
              <a:tr h="5904656">
                <a:tc>
                  <a:txBody>
                    <a:bodyPr/>
                    <a:lstStyle/>
                    <a:p>
                      <a:pPr algn="just" fontAlgn="t"/>
                      <a:r>
                        <a:rPr lang="ru-RU" sz="1800" i="1" dirty="0">
                          <a:latin typeface="Arial" pitchFamily="34" charset="0"/>
                          <a:cs typeface="Arial" pitchFamily="34" charset="0"/>
                        </a:rPr>
                        <a:t>1) осуществлять контроль за соблюдением работодателями трудового законодательства и иных нормативных правовых актов, содержащих нормы трудового права; </a:t>
                      </a:r>
                      <a:endParaRPr lang="ru-RU" sz="1800" dirty="0">
                        <a:latin typeface="Arial" pitchFamily="34" charset="0"/>
                        <a:cs typeface="Arial" pitchFamily="34" charset="0"/>
                      </a:endParaRPr>
                    </a:p>
                    <a:p>
                      <a:pPr algn="just" fontAlgn="t"/>
                      <a:r>
                        <a:rPr lang="ru-RU" sz="1800" i="1" dirty="0">
                          <a:latin typeface="Arial" pitchFamily="34" charset="0"/>
                          <a:cs typeface="Arial" pitchFamily="34" charset="0"/>
                        </a:rPr>
                        <a:t>2) проводить независимую экспертизу условий труда и обеспечения безопасности работников; </a:t>
                      </a:r>
                      <a:endParaRPr lang="ru-RU" sz="1800" dirty="0">
                        <a:latin typeface="Arial" pitchFamily="34" charset="0"/>
                        <a:cs typeface="Arial" pitchFamily="34" charset="0"/>
                      </a:endParaRPr>
                    </a:p>
                    <a:p>
                      <a:pPr algn="just" fontAlgn="t"/>
                      <a:r>
                        <a:rPr lang="ru-RU" sz="1800" i="1" dirty="0">
                          <a:latin typeface="Arial" pitchFamily="34" charset="0"/>
                          <a:cs typeface="Arial" pitchFamily="34" charset="0"/>
                        </a:rPr>
                        <a:t>3) принимать участие в расследовании несчастных случаев на производстве и профессиональных заболеваний; </a:t>
                      </a:r>
                      <a:endParaRPr lang="ru-RU" sz="1800" dirty="0">
                        <a:latin typeface="Arial" pitchFamily="34" charset="0"/>
                        <a:cs typeface="Arial" pitchFamily="34" charset="0"/>
                      </a:endParaRPr>
                    </a:p>
                    <a:p>
                      <a:pPr algn="just" fontAlgn="t"/>
                      <a:r>
                        <a:rPr lang="ru-RU" sz="1800" i="1" dirty="0">
                          <a:latin typeface="Arial" pitchFamily="34" charset="0"/>
                          <a:cs typeface="Arial" pitchFamily="34" charset="0"/>
                        </a:rPr>
                        <a:t>4) получать информацию от руководителей и иных должностных лиц организаций, работодателей - индивидуальных предпринимателей о состоянии условий и охраны труда, а также о всех несчастных случаях на производстве и профессиональных заболеваниях; </a:t>
                      </a:r>
                      <a:endParaRPr lang="ru-RU" sz="1800" dirty="0">
                        <a:latin typeface="Arial" pitchFamily="34" charset="0"/>
                        <a:cs typeface="Arial" pitchFamily="34" charset="0"/>
                      </a:endParaRPr>
                    </a:p>
                    <a:p>
                      <a:pPr algn="just" fontAlgn="t"/>
                      <a:r>
                        <a:rPr lang="ru-RU" sz="1800" i="1" dirty="0">
                          <a:latin typeface="Arial" pitchFamily="34" charset="0"/>
                          <a:cs typeface="Arial" pitchFamily="34" charset="0"/>
                        </a:rPr>
                        <a:t>5) защищать права и законные интересы членов профессионального союза по вопросам возмещения вреда, причиненного их здоровью на производстве (работе); </a:t>
                      </a:r>
                      <a:endParaRPr lang="ru-RU" sz="1800" dirty="0">
                        <a:latin typeface="Arial" pitchFamily="34" charset="0"/>
                        <a:cs typeface="Arial" pitchFamily="34" charset="0"/>
                      </a:endParaRPr>
                    </a:p>
                    <a:p>
                      <a:pPr algn="just" fontAlgn="t"/>
                      <a:r>
                        <a:rPr lang="ru-RU" sz="1800" i="1" dirty="0">
                          <a:latin typeface="Arial" pitchFamily="34" charset="0"/>
                          <a:cs typeface="Arial" pitchFamily="34" charset="0"/>
                        </a:rPr>
                        <a:t>6) предъявлять работодателям требования о приостановке работ в случаях непосредственной угрозы жизни и здоровью работников; </a:t>
                      </a:r>
                      <a:endParaRPr lang="ru-RU" sz="1800" dirty="0">
                        <a:latin typeface="Arial" pitchFamily="34" charset="0"/>
                        <a:cs typeface="Arial" pitchFamily="34" charset="0"/>
                      </a:endParaRPr>
                    </a:p>
                  </a:txBody>
                  <a:tcPr marL="32050" marR="32050" marT="32050" marB="32050">
                    <a:lnL>
                      <a:noFill/>
                    </a:lnL>
                    <a:lnR>
                      <a:noFill/>
                    </a:lnR>
                    <a:lnT>
                      <a:noFill/>
                    </a:lnT>
                    <a:lnB>
                      <a:noFill/>
                    </a:lnB>
                  </a:tcPr>
                </a:tc>
              </a:tr>
            </a:tbl>
          </a:graphicData>
        </a:graphic>
      </p:graphicFrame>
      <p:sp>
        <p:nvSpPr>
          <p:cNvPr id="49160" name="Rectangle 5"/>
          <p:cNvSpPr>
            <a:spLocks noChangeArrowheads="1"/>
          </p:cNvSpPr>
          <p:nvPr/>
        </p:nvSpPr>
        <p:spPr bwMode="auto">
          <a:xfrm>
            <a:off x="57150" y="26193750"/>
            <a:ext cx="9144000" cy="0"/>
          </a:xfrm>
          <a:prstGeom prst="rect">
            <a:avLst/>
          </a:prstGeom>
          <a:noFill/>
          <a:ln w="9525">
            <a:noFill/>
            <a:miter lim="800000"/>
            <a:headEnd/>
            <a:tailEnd/>
          </a:ln>
        </p:spPr>
        <p:txBody>
          <a:bodyPr wrap="none" anchor="ctr">
            <a:spAutoFit/>
          </a:bodyPr>
          <a:lstStyle/>
          <a:p>
            <a:r>
              <a:rPr lang="ru-RU"/>
              <a:t> </a:t>
            </a:r>
          </a:p>
          <a:p>
            <a:pPr eaLnBrk="0" hangingPunct="0"/>
            <a:endParaRPr lang="ru-RU"/>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p:cNvPicPr>
            <a:picLocks noChangeAspect="1" noChangeArrowheads="1"/>
          </p:cNvPicPr>
          <p:nvPr/>
        </p:nvPicPr>
        <p:blipFill>
          <a:blip r:embed="rId2"/>
          <a:srcRect/>
          <a:stretch>
            <a:fillRect/>
          </a:stretch>
        </p:blipFill>
        <p:spPr bwMode="auto">
          <a:xfrm>
            <a:off x="1258888" y="188913"/>
            <a:ext cx="7634287" cy="266700"/>
          </a:xfrm>
          <a:prstGeom prst="rect">
            <a:avLst/>
          </a:prstGeom>
          <a:noFill/>
          <a:ln w="9525">
            <a:noFill/>
            <a:miter lim="800000"/>
            <a:headEnd/>
            <a:tailEnd/>
          </a:ln>
        </p:spPr>
      </p:pic>
      <p:pic>
        <p:nvPicPr>
          <p:cNvPr id="50178" name="Picture 3"/>
          <p:cNvPicPr>
            <a:picLocks noChangeAspect="1" noChangeArrowheads="1"/>
          </p:cNvPicPr>
          <p:nvPr/>
        </p:nvPicPr>
        <p:blipFill>
          <a:blip r:embed="rId3"/>
          <a:srcRect/>
          <a:stretch>
            <a:fillRect/>
          </a:stretch>
        </p:blipFill>
        <p:spPr bwMode="auto">
          <a:xfrm>
            <a:off x="1763713" y="549275"/>
            <a:ext cx="5819775" cy="457200"/>
          </a:xfrm>
          <a:prstGeom prst="rect">
            <a:avLst/>
          </a:prstGeom>
          <a:noFill/>
          <a:ln w="9525">
            <a:noFill/>
            <a:miter lim="800000"/>
            <a:headEnd/>
            <a:tailEnd/>
          </a:ln>
        </p:spPr>
      </p:pic>
      <p:pic>
        <p:nvPicPr>
          <p:cNvPr id="50179" name="Picture 4"/>
          <p:cNvPicPr>
            <a:picLocks noChangeAspect="1" noChangeArrowheads="1"/>
          </p:cNvPicPr>
          <p:nvPr/>
        </p:nvPicPr>
        <p:blipFill>
          <a:blip r:embed="rId4"/>
          <a:srcRect/>
          <a:stretch>
            <a:fillRect/>
          </a:stretch>
        </p:blipFill>
        <p:spPr bwMode="auto">
          <a:xfrm>
            <a:off x="0" y="620713"/>
            <a:ext cx="1452563" cy="3133725"/>
          </a:xfrm>
          <a:prstGeom prst="rect">
            <a:avLst/>
          </a:prstGeom>
          <a:noFill/>
          <a:ln w="9525">
            <a:noFill/>
            <a:miter lim="800000"/>
            <a:headEnd/>
            <a:tailEnd/>
          </a:ln>
        </p:spPr>
      </p:pic>
      <p:sp>
        <p:nvSpPr>
          <p:cNvPr id="50180" name="Прямоугольник 4"/>
          <p:cNvSpPr>
            <a:spLocks noChangeArrowheads="1"/>
          </p:cNvSpPr>
          <p:nvPr/>
        </p:nvSpPr>
        <p:spPr bwMode="auto">
          <a:xfrm>
            <a:off x="1908175" y="981075"/>
            <a:ext cx="6389688" cy="5354638"/>
          </a:xfrm>
          <a:prstGeom prst="rect">
            <a:avLst/>
          </a:prstGeom>
          <a:noFill/>
          <a:ln w="9525">
            <a:noFill/>
            <a:miter lim="800000"/>
            <a:headEnd/>
            <a:tailEnd/>
          </a:ln>
        </p:spPr>
        <p:txBody>
          <a:bodyPr>
            <a:spAutoFit/>
          </a:bodyPr>
          <a:lstStyle/>
          <a:p>
            <a:pPr algn="just"/>
            <a:r>
              <a:rPr lang="ru-RU" i="1"/>
              <a:t>7) направлять работодателям представления об устранении выявленных нарушений трудового законодательства и иных нормативных правовых актов, содержащих нормы трудового права, обязательные для рассмотрения; </a:t>
            </a:r>
            <a:endParaRPr lang="ru-RU"/>
          </a:p>
          <a:p>
            <a:pPr algn="just"/>
            <a:r>
              <a:rPr lang="ru-RU" i="1"/>
              <a:t>8) осуществлять проверку состояния условий и охраны труда, выполнения обязательств работодателей, предусмотренных коллективными договорами и соглашениями; </a:t>
            </a:r>
            <a:endParaRPr lang="ru-RU"/>
          </a:p>
          <a:p>
            <a:pPr algn="just"/>
            <a:r>
              <a:rPr lang="ru-RU" i="1"/>
              <a:t>9)принимать участие в работе комиссий по испытаниям и приему в эксплуатацию средств производства в качестве независимых экспертов; </a:t>
            </a:r>
            <a:endParaRPr lang="ru-RU"/>
          </a:p>
          <a:p>
            <a:pPr algn="just"/>
            <a:r>
              <a:rPr lang="ru-RU" i="1"/>
              <a:t>10) принимать участие в рассмотрении трудовых споров, связанных с нарушением трудового законодательства и иных нормативных правовых актов, содержащих нормы трудового права, обязательств, предусмотренных коллективными договорами и соглашениями, а также с изменениями условий труда; </a:t>
            </a:r>
            <a:endParaRPr lang="ru-RU"/>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p:cNvPicPr>
            <a:picLocks noChangeAspect="1" noChangeArrowheads="1"/>
          </p:cNvPicPr>
          <p:nvPr/>
        </p:nvPicPr>
        <p:blipFill>
          <a:blip r:embed="rId2"/>
          <a:srcRect/>
          <a:stretch>
            <a:fillRect/>
          </a:stretch>
        </p:blipFill>
        <p:spPr bwMode="auto">
          <a:xfrm>
            <a:off x="250825" y="0"/>
            <a:ext cx="9020175" cy="266700"/>
          </a:xfrm>
          <a:prstGeom prst="rect">
            <a:avLst/>
          </a:prstGeom>
          <a:noFill/>
          <a:ln w="9525">
            <a:noFill/>
            <a:miter lim="800000"/>
            <a:headEnd/>
            <a:tailEnd/>
          </a:ln>
        </p:spPr>
      </p:pic>
      <p:pic>
        <p:nvPicPr>
          <p:cNvPr id="51202" name="Picture 3"/>
          <p:cNvPicPr>
            <a:picLocks noChangeAspect="1" noChangeArrowheads="1"/>
          </p:cNvPicPr>
          <p:nvPr/>
        </p:nvPicPr>
        <p:blipFill>
          <a:blip r:embed="rId3"/>
          <a:srcRect/>
          <a:stretch>
            <a:fillRect/>
          </a:stretch>
        </p:blipFill>
        <p:spPr bwMode="auto">
          <a:xfrm>
            <a:off x="1763713" y="333375"/>
            <a:ext cx="5819775" cy="457200"/>
          </a:xfrm>
          <a:prstGeom prst="rect">
            <a:avLst/>
          </a:prstGeom>
          <a:noFill/>
          <a:ln w="9525">
            <a:noFill/>
            <a:miter lim="800000"/>
            <a:headEnd/>
            <a:tailEnd/>
          </a:ln>
        </p:spPr>
      </p:pic>
      <p:pic>
        <p:nvPicPr>
          <p:cNvPr id="51203" name="Picture 4"/>
          <p:cNvPicPr>
            <a:picLocks noChangeAspect="1" noChangeArrowheads="1"/>
          </p:cNvPicPr>
          <p:nvPr/>
        </p:nvPicPr>
        <p:blipFill>
          <a:blip r:embed="rId4"/>
          <a:srcRect/>
          <a:stretch>
            <a:fillRect/>
          </a:stretch>
        </p:blipFill>
        <p:spPr bwMode="auto">
          <a:xfrm>
            <a:off x="0" y="260350"/>
            <a:ext cx="1619250" cy="3494088"/>
          </a:xfrm>
          <a:prstGeom prst="rect">
            <a:avLst/>
          </a:prstGeom>
          <a:noFill/>
          <a:ln w="9525">
            <a:noFill/>
            <a:miter lim="800000"/>
            <a:headEnd/>
            <a:tailEnd/>
          </a:ln>
        </p:spPr>
      </p:pic>
      <p:sp>
        <p:nvSpPr>
          <p:cNvPr id="51204" name="Прямоугольник 4"/>
          <p:cNvSpPr>
            <a:spLocks noChangeArrowheads="1"/>
          </p:cNvSpPr>
          <p:nvPr/>
        </p:nvSpPr>
        <p:spPr bwMode="auto">
          <a:xfrm>
            <a:off x="1763713" y="1052513"/>
            <a:ext cx="7272337" cy="4248150"/>
          </a:xfrm>
          <a:prstGeom prst="rect">
            <a:avLst/>
          </a:prstGeom>
          <a:noFill/>
          <a:ln w="9525">
            <a:noFill/>
            <a:miter lim="800000"/>
            <a:headEnd/>
            <a:tailEnd/>
          </a:ln>
        </p:spPr>
        <p:txBody>
          <a:bodyPr>
            <a:spAutoFit/>
          </a:bodyPr>
          <a:lstStyle/>
          <a:p>
            <a:pPr algn="just"/>
            <a:r>
              <a:rPr lang="ru-RU" i="1"/>
              <a:t>11) принимать участие в разработке проектов федеральных законов и иных нормативных правовых актов Российской Федерации, законов и иных нормативных правовых актов субъектов Российской Федерации, нормативных правовых актов органов местного самоуправления, содержащих нормы трудового права; </a:t>
            </a:r>
            <a:endParaRPr lang="ru-RU"/>
          </a:p>
          <a:p>
            <a:pPr algn="just"/>
            <a:r>
              <a:rPr lang="ru-RU" i="1"/>
              <a:t>12) принимать участие в разработке проектов подзаконных нормативных правовых актов, устанавливающих государственные нормативные требования охраны труда, а также согласовывать их в порядке, установленном Правительством Российской Федерации; обращаться в соответствующие органы с требованием о привлечении к ответственности лиц, виновных в нарушении трудового законодательства и иных актов, содержащих нормы трудового права, сокрытии фактов несчастных случаев на производстве. </a:t>
            </a:r>
            <a:endParaRPr lang="ru-RU"/>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p:cNvPicPr>
            <a:picLocks noChangeAspect="1" noChangeArrowheads="1"/>
          </p:cNvPicPr>
          <p:nvPr/>
        </p:nvPicPr>
        <p:blipFill>
          <a:blip r:embed="rId2"/>
          <a:srcRect/>
          <a:stretch>
            <a:fillRect/>
          </a:stretch>
        </p:blipFill>
        <p:spPr bwMode="auto">
          <a:xfrm>
            <a:off x="161925" y="404813"/>
            <a:ext cx="8982075" cy="604837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188" y="2636838"/>
            <a:ext cx="8229600" cy="1728787"/>
          </a:xfrm>
        </p:spPr>
        <p:txBody>
          <a:bodyPr rtlCol="0">
            <a:normAutofit fontScale="90000"/>
          </a:bodyPr>
          <a:lstStyle/>
          <a:p>
            <a:pPr eaLnBrk="1" fontAlgn="auto" hangingPunct="1">
              <a:spcAft>
                <a:spcPts val="0"/>
              </a:spcAft>
              <a:defRPr/>
            </a:pPr>
            <a:r>
              <a:rPr lang="ru-RU" b="1" dirty="0" smtClean="0">
                <a:solidFill>
                  <a:srgbClr val="002060"/>
                </a:solidFill>
              </a:rPr>
              <a:t>Законодательное и нормативное обеспечение охраны труда</a:t>
            </a:r>
            <a:endParaRPr lang="ru-RU" b="1" dirty="0">
              <a:solidFill>
                <a:srgbClr val="002060"/>
              </a:solidFill>
            </a:endParaRPr>
          </a:p>
        </p:txBody>
      </p:sp>
      <p:pic>
        <p:nvPicPr>
          <p:cNvPr id="53250" name="Picture 2"/>
          <p:cNvPicPr>
            <a:picLocks noChangeAspect="1" noChangeArrowheads="1"/>
          </p:cNvPicPr>
          <p:nvPr/>
        </p:nvPicPr>
        <p:blipFill>
          <a:blip r:embed="rId2"/>
          <a:srcRect/>
          <a:stretch>
            <a:fillRect/>
          </a:stretch>
        </p:blipFill>
        <p:spPr bwMode="auto">
          <a:xfrm>
            <a:off x="107950" y="77788"/>
            <a:ext cx="3311525" cy="225266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2781300" y="3235325"/>
          <a:ext cx="3581400" cy="388938"/>
        </p:xfrm>
        <a:graphic>
          <a:graphicData uri="http://schemas.openxmlformats.org/drawingml/2006/table">
            <a:tbl>
              <a:tblPr/>
              <a:tblGrid>
                <a:gridCol w="3581400"/>
              </a:tblGrid>
              <a:tr h="341948">
                <a:tc>
                  <a:txBody>
                    <a:bodyPr/>
                    <a:lstStyle/>
                    <a:p>
                      <a:pPr algn="ctr" fontAlgn="ctr"/>
                      <a:r>
                        <a:rPr lang="ru-RU" b="1" i="1">
                          <a:solidFill>
                            <a:srgbClr val="FFFFFF"/>
                          </a:solidFill>
                          <a:latin typeface="Arial"/>
                        </a:rPr>
                        <a:t>а) - к) </a:t>
                      </a:r>
                      <a:endParaRPr lang="ru-RU"/>
                    </a:p>
                  </a:txBody>
                  <a:tcPr marL="57150" marR="57150" marT="57150" marB="57150" anchor="ctr">
                    <a:lnL>
                      <a:noFill/>
                    </a:lnL>
                    <a:lnR>
                      <a:noFill/>
                    </a:lnR>
                    <a:lnT>
                      <a:noFill/>
                    </a:lnT>
                    <a:lnB>
                      <a:noFill/>
                    </a:lnB>
                  </a:tcPr>
                </a:tc>
              </a:tr>
            </a:tbl>
          </a:graphicData>
        </a:graphic>
      </p:graphicFrame>
      <p:graphicFrame>
        <p:nvGraphicFramePr>
          <p:cNvPr id="7" name="Таблица 6"/>
          <p:cNvGraphicFramePr>
            <a:graphicFrameLocks noGrp="1"/>
          </p:cNvGraphicFramePr>
          <p:nvPr/>
        </p:nvGraphicFramePr>
        <p:xfrm>
          <a:off x="323850" y="908050"/>
          <a:ext cx="8496300" cy="5765800"/>
        </p:xfrm>
        <a:graphic>
          <a:graphicData uri="http://schemas.openxmlformats.org/drawingml/2006/table">
            <a:tbl>
              <a:tblPr/>
              <a:tblGrid>
                <a:gridCol w="8496944"/>
              </a:tblGrid>
              <a:tr h="5616624">
                <a:tc>
                  <a:txBody>
                    <a:bodyPr/>
                    <a:lstStyle/>
                    <a:p>
                      <a:pPr algn="just" fontAlgn="t"/>
                      <a:r>
                        <a:rPr lang="ru-RU" sz="1700" i="1" dirty="0">
                          <a:latin typeface="Arial"/>
                        </a:rPr>
                        <a:t>л)</a:t>
                      </a:r>
                      <a:r>
                        <a:rPr lang="ru-RU" sz="1700" dirty="0">
                          <a:latin typeface="Arial"/>
                        </a:rPr>
                        <a:t> установление компенсаций за тяжелую работу и работу с вредными и (или) опасными условиями труда; </a:t>
                      </a:r>
                      <a:endParaRPr lang="ru-RU" sz="1700" dirty="0" smtClean="0">
                        <a:latin typeface="Arial"/>
                      </a:endParaRPr>
                    </a:p>
                    <a:p>
                      <a:pPr algn="just" fontAlgn="t"/>
                      <a:r>
                        <a:rPr lang="ru-RU" sz="1700" i="1" dirty="0" smtClean="0">
                          <a:latin typeface="Arial"/>
                        </a:rPr>
                        <a:t>м</a:t>
                      </a:r>
                      <a:r>
                        <a:rPr lang="ru-RU" sz="1700" i="1" dirty="0">
                          <a:latin typeface="Arial"/>
                        </a:rPr>
                        <a:t>)</a:t>
                      </a:r>
                      <a:r>
                        <a:rPr lang="ru-RU" sz="1700" dirty="0">
                          <a:latin typeface="Arial"/>
                        </a:rPr>
                        <a:t> координация деятельности в области охраны труда, охраны окружающей среды и других видов экономической и социальной деятельности; </a:t>
                      </a:r>
                    </a:p>
                    <a:p>
                      <a:pPr algn="just" fontAlgn="t"/>
                      <a:r>
                        <a:rPr lang="ru-RU" sz="1700" i="1" dirty="0" err="1">
                          <a:latin typeface="Arial"/>
                        </a:rPr>
                        <a:t>н</a:t>
                      </a:r>
                      <a:r>
                        <a:rPr lang="ru-RU" sz="1700" i="1" dirty="0">
                          <a:latin typeface="Arial"/>
                        </a:rPr>
                        <a:t>)</a:t>
                      </a:r>
                      <a:r>
                        <a:rPr lang="ru-RU" sz="1700" dirty="0">
                          <a:latin typeface="Arial"/>
                        </a:rPr>
                        <a:t> распространение передового отечественного и зарубежного опыта работы по улучшению условий и охраны труда;  </a:t>
                      </a:r>
                    </a:p>
                    <a:p>
                      <a:pPr algn="just" fontAlgn="t"/>
                      <a:r>
                        <a:rPr lang="ru-RU" sz="1700" i="1" dirty="0">
                          <a:latin typeface="Arial"/>
                        </a:rPr>
                        <a:t>о)</a:t>
                      </a:r>
                      <a:r>
                        <a:rPr lang="ru-RU" sz="1700" dirty="0">
                          <a:latin typeface="Arial"/>
                        </a:rPr>
                        <a:t> участие государства в финансировании мероприятий по охране труда; </a:t>
                      </a:r>
                    </a:p>
                    <a:p>
                      <a:pPr algn="just" fontAlgn="t"/>
                      <a:r>
                        <a:rPr lang="ru-RU" sz="1700" i="1" dirty="0" err="1">
                          <a:latin typeface="Arial"/>
                        </a:rPr>
                        <a:t>п</a:t>
                      </a:r>
                      <a:r>
                        <a:rPr lang="ru-RU" sz="1700" i="1" dirty="0">
                          <a:latin typeface="Arial"/>
                        </a:rPr>
                        <a:t>)</a:t>
                      </a:r>
                      <a:r>
                        <a:rPr lang="ru-RU" sz="1700" dirty="0">
                          <a:latin typeface="Arial"/>
                        </a:rPr>
                        <a:t> подготовка специалистов по охране труда и повышение их квалификации; </a:t>
                      </a:r>
                    </a:p>
                    <a:p>
                      <a:pPr algn="just" fontAlgn="t"/>
                      <a:r>
                        <a:rPr lang="ru-RU" sz="1700" i="1" dirty="0" err="1">
                          <a:latin typeface="Arial"/>
                        </a:rPr>
                        <a:t>р</a:t>
                      </a:r>
                      <a:r>
                        <a:rPr lang="ru-RU" sz="1700" i="1" dirty="0">
                          <a:latin typeface="Arial"/>
                        </a:rPr>
                        <a:t>)</a:t>
                      </a:r>
                      <a:r>
                        <a:rPr lang="ru-RU" sz="1700" dirty="0">
                          <a:latin typeface="Arial"/>
                        </a:rPr>
                        <a:t> организация государственной статистической отчетности об условиях труда, а также о производственном травматизме, профессиональной заболеваемости и об их материальных последствиях; </a:t>
                      </a:r>
                    </a:p>
                    <a:p>
                      <a:pPr algn="just" fontAlgn="t"/>
                      <a:r>
                        <a:rPr lang="ru-RU" sz="1700" i="1" dirty="0">
                          <a:latin typeface="Arial"/>
                        </a:rPr>
                        <a:t>с)</a:t>
                      </a:r>
                      <a:r>
                        <a:rPr lang="ru-RU" sz="1700" dirty="0">
                          <a:latin typeface="Arial"/>
                        </a:rPr>
                        <a:t> обеспечение функционирования единой информационной системы охраны труда; </a:t>
                      </a:r>
                    </a:p>
                    <a:p>
                      <a:pPr algn="just" fontAlgn="t"/>
                      <a:r>
                        <a:rPr lang="ru-RU" sz="1700" i="1" dirty="0">
                          <a:latin typeface="Arial"/>
                        </a:rPr>
                        <a:t>т)</a:t>
                      </a:r>
                      <a:r>
                        <a:rPr lang="ru-RU" sz="1700" dirty="0">
                          <a:latin typeface="Arial"/>
                        </a:rPr>
                        <a:t> международное сотрудничество в области охраны труда; </a:t>
                      </a:r>
                    </a:p>
                    <a:p>
                      <a:pPr algn="just" fontAlgn="t"/>
                      <a:r>
                        <a:rPr lang="ru-RU" sz="1700" i="1" dirty="0">
                          <a:latin typeface="Arial"/>
                        </a:rPr>
                        <a:t>у)</a:t>
                      </a:r>
                      <a:r>
                        <a:rPr lang="ru-RU" sz="1700" dirty="0">
                          <a:latin typeface="Arial"/>
                        </a:rPr>
                        <a:t> проведение эффективной налоговой политики, стимулирующей создание безопасных условий труда, разработку и внедрение безопасных техники и технологий, производство средств индивидуальной и коллективной защиты работников; </a:t>
                      </a:r>
                    </a:p>
                    <a:p>
                      <a:pPr algn="just" fontAlgn="t"/>
                      <a:r>
                        <a:rPr lang="ru-RU" sz="1700" i="1" dirty="0" err="1">
                          <a:latin typeface="Arial"/>
                        </a:rPr>
                        <a:t>ф</a:t>
                      </a:r>
                      <a:r>
                        <a:rPr lang="ru-RU" sz="1700" i="1" dirty="0">
                          <a:latin typeface="Arial"/>
                        </a:rPr>
                        <a:t>)</a:t>
                      </a:r>
                      <a:r>
                        <a:rPr lang="ru-RU" sz="1700" dirty="0">
                          <a:latin typeface="Arial"/>
                        </a:rPr>
                        <a:t> установление порядка обеспечения работников средствами индивидуальной и коллективной защиты, а также санитарно-бытовыми помещениями и устройствами, лечебно-профилактическими средствами за счет средств работодателей. </a:t>
                      </a:r>
                    </a:p>
                  </a:txBody>
                  <a:tcPr marL="33311" marR="33311" marT="33311" marB="33311">
                    <a:lnL>
                      <a:noFill/>
                    </a:lnL>
                    <a:lnR>
                      <a:noFill/>
                    </a:lnR>
                    <a:lnT>
                      <a:noFill/>
                    </a:lnT>
                    <a:lnB>
                      <a:noFill/>
                    </a:lnB>
                  </a:tcPr>
                </a:tc>
              </a:tr>
            </a:tbl>
          </a:graphicData>
        </a:graphic>
      </p:graphicFrame>
      <p:sp>
        <p:nvSpPr>
          <p:cNvPr id="17413" name="Rectangle 3"/>
          <p:cNvSpPr>
            <a:spLocks noChangeArrowheads="1"/>
          </p:cNvSpPr>
          <p:nvPr/>
        </p:nvSpPr>
        <p:spPr bwMode="auto">
          <a:xfrm>
            <a:off x="57150" y="27398663"/>
            <a:ext cx="2686050" cy="0"/>
          </a:xfrm>
          <a:prstGeom prst="rect">
            <a:avLst/>
          </a:prstGeom>
          <a:noFill/>
          <a:ln w="9525">
            <a:noFill/>
            <a:miter lim="800000"/>
            <a:headEnd/>
            <a:tailEnd/>
          </a:ln>
        </p:spPr>
        <p:txBody>
          <a:bodyPr wrap="none" anchor="ctr">
            <a:spAutoFit/>
          </a:bodyPr>
          <a:lstStyle/>
          <a:p>
            <a:r>
              <a:rPr lang="ru-RU"/>
              <a:t> </a:t>
            </a:r>
          </a:p>
          <a:p>
            <a:pPr eaLnBrk="0" hangingPunct="0"/>
            <a:endParaRPr lang="ru-RU"/>
          </a:p>
        </p:txBody>
      </p:sp>
      <p:sp>
        <p:nvSpPr>
          <p:cNvPr id="17414" name="Rectangle 4"/>
          <p:cNvSpPr>
            <a:spLocks noChangeArrowheads="1"/>
          </p:cNvSpPr>
          <p:nvPr/>
        </p:nvSpPr>
        <p:spPr bwMode="auto">
          <a:xfrm>
            <a:off x="2900363" y="27398663"/>
            <a:ext cx="2686050" cy="0"/>
          </a:xfrm>
          <a:prstGeom prst="rect">
            <a:avLst/>
          </a:prstGeom>
          <a:noFill/>
          <a:ln w="9525">
            <a:noFill/>
            <a:miter lim="800000"/>
            <a:headEnd/>
            <a:tailEnd/>
          </a:ln>
        </p:spPr>
        <p:txBody>
          <a:bodyPr wrap="none" anchor="ctr">
            <a:spAutoFit/>
          </a:bodyPr>
          <a:lstStyle/>
          <a:p>
            <a:r>
              <a:rPr lang="ru-RU"/>
              <a:t> </a:t>
            </a:r>
          </a:p>
          <a:p>
            <a:pPr eaLnBrk="0" hangingPunct="0"/>
            <a:endParaRPr lang="ru-RU"/>
          </a:p>
        </p:txBody>
      </p:sp>
      <p:pic>
        <p:nvPicPr>
          <p:cNvPr id="17415" name="Picture 1"/>
          <p:cNvPicPr>
            <a:picLocks noChangeAspect="1" noChangeArrowheads="1"/>
          </p:cNvPicPr>
          <p:nvPr/>
        </p:nvPicPr>
        <p:blipFill>
          <a:blip r:embed="rId2"/>
          <a:srcRect/>
          <a:stretch>
            <a:fillRect/>
          </a:stretch>
        </p:blipFill>
        <p:spPr bwMode="auto">
          <a:xfrm>
            <a:off x="900113" y="260350"/>
            <a:ext cx="7077075" cy="55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5"/>
          <p:cNvSpPr>
            <a:spLocks noGrp="1"/>
          </p:cNvSpPr>
          <p:nvPr>
            <p:ph type="sldNum" sz="quarter" idx="12"/>
          </p:nvPr>
        </p:nvSpPr>
        <p:spPr/>
        <p:txBody>
          <a:bodyPr/>
          <a:lstStyle/>
          <a:p>
            <a:pPr>
              <a:defRPr/>
            </a:pPr>
            <a:fld id="{8ACF2BA4-4C50-4942-980B-2AFAD35CE8DF}" type="slidenum">
              <a:rPr lang="ru-RU"/>
              <a:pPr>
                <a:defRPr/>
              </a:pPr>
              <a:t>40</a:t>
            </a:fld>
            <a:endParaRPr lang="ru-RU"/>
          </a:p>
        </p:txBody>
      </p:sp>
      <p:sp>
        <p:nvSpPr>
          <p:cNvPr id="54274" name="Rectangle 2"/>
          <p:cNvSpPr>
            <a:spLocks noGrp="1" noChangeArrowheads="1"/>
          </p:cNvSpPr>
          <p:nvPr>
            <p:ph type="title"/>
          </p:nvPr>
        </p:nvSpPr>
        <p:spPr/>
        <p:txBody>
          <a:bodyPr/>
          <a:lstStyle/>
          <a:p>
            <a:pPr eaLnBrk="1" hangingPunct="1"/>
            <a:r>
              <a:rPr lang="ru-RU" sz="2400" b="1" smtClean="0">
                <a:solidFill>
                  <a:srgbClr val="002060"/>
                </a:solidFill>
              </a:rPr>
              <a:t>РАЗВИТИЕ ЗАКОНОДАТЕЛЬСТВА СССР И РОССИЙСКОЙ ФЕДЕРАЦИИ ПО ОХРАНЕ ТРУДА</a:t>
            </a:r>
            <a:endParaRPr lang="ru-RU" b="1" smtClean="0">
              <a:solidFill>
                <a:srgbClr val="002060"/>
              </a:solidFill>
            </a:endParaRPr>
          </a:p>
        </p:txBody>
      </p:sp>
      <p:sp>
        <p:nvSpPr>
          <p:cNvPr id="54275" name="Rectangle 3"/>
          <p:cNvSpPr>
            <a:spLocks noGrp="1" noChangeArrowheads="1"/>
          </p:cNvSpPr>
          <p:nvPr>
            <p:ph type="body" idx="1"/>
          </p:nvPr>
        </p:nvSpPr>
        <p:spPr>
          <a:xfrm>
            <a:off x="323850" y="1773238"/>
            <a:ext cx="8229600" cy="4813300"/>
          </a:xfrm>
        </p:spPr>
        <p:txBody>
          <a:bodyPr/>
          <a:lstStyle/>
          <a:p>
            <a:pPr algn="just" eaLnBrk="1" hangingPunct="1">
              <a:lnSpc>
                <a:spcPct val="90000"/>
              </a:lnSpc>
            </a:pPr>
            <a:r>
              <a:rPr lang="ru-RU" sz="2000" smtClean="0">
                <a:latin typeface="Arial" charset="0"/>
                <a:cs typeface="Arial" charset="0"/>
              </a:rPr>
              <a:t>Кодекс законов о труде (декабрь 1918 года)</a:t>
            </a:r>
          </a:p>
          <a:p>
            <a:pPr algn="just" eaLnBrk="1" hangingPunct="1">
              <a:lnSpc>
                <a:spcPct val="90000"/>
              </a:lnSpc>
            </a:pPr>
            <a:r>
              <a:rPr lang="ru-RU" sz="2000" smtClean="0">
                <a:latin typeface="Arial" charset="0"/>
                <a:cs typeface="Arial" charset="0"/>
              </a:rPr>
              <a:t>Кодекс законов о труде РСФСР (октябрь 1922 года)</a:t>
            </a:r>
          </a:p>
          <a:p>
            <a:pPr algn="just" eaLnBrk="1" hangingPunct="1">
              <a:lnSpc>
                <a:spcPct val="90000"/>
              </a:lnSpc>
            </a:pPr>
            <a:r>
              <a:rPr lang="ru-RU" sz="2000" smtClean="0">
                <a:latin typeface="Arial" charset="0"/>
                <a:cs typeface="Arial" charset="0"/>
              </a:rPr>
              <a:t>Основы законодательства Союза ССР и союзных республик о труде (15 июля 1970 года)</a:t>
            </a:r>
          </a:p>
          <a:p>
            <a:pPr algn="just" eaLnBrk="1" hangingPunct="1">
              <a:lnSpc>
                <a:spcPct val="90000"/>
              </a:lnSpc>
            </a:pPr>
            <a:r>
              <a:rPr lang="ru-RU" sz="2000" smtClean="0">
                <a:latin typeface="Arial" charset="0"/>
                <a:cs typeface="Arial" charset="0"/>
              </a:rPr>
              <a:t>Кодекс законов о труде РСФСР (9 декабря 1971 года)</a:t>
            </a:r>
          </a:p>
          <a:p>
            <a:pPr algn="just" eaLnBrk="1" hangingPunct="1">
              <a:lnSpc>
                <a:spcPct val="90000"/>
              </a:lnSpc>
            </a:pPr>
            <a:r>
              <a:rPr lang="ru-RU" sz="2000" smtClean="0">
                <a:latin typeface="Arial" charset="0"/>
                <a:cs typeface="Arial" charset="0"/>
              </a:rPr>
              <a:t>Об усилении внимания партийных, хозяйственных и профсоюзных органов к охране труда и технике безопасности в промышленности, строительстве и на транспорте (постановление ЦК КПСС от 30 ноября 1966 года)</a:t>
            </a:r>
          </a:p>
          <a:p>
            <a:pPr algn="ctr" eaLnBrk="1" hangingPunct="1">
              <a:lnSpc>
                <a:spcPct val="90000"/>
              </a:lnSpc>
              <a:buFontTx/>
              <a:buNone/>
            </a:pPr>
            <a:r>
              <a:rPr lang="ru-RU" sz="2000" i="1" smtClean="0">
                <a:latin typeface="Arial" charset="0"/>
                <a:cs typeface="Arial" charset="0"/>
              </a:rPr>
              <a:t>*** </a:t>
            </a:r>
          </a:p>
          <a:p>
            <a:pPr algn="just" eaLnBrk="1" hangingPunct="1">
              <a:lnSpc>
                <a:spcPct val="90000"/>
              </a:lnSpc>
            </a:pPr>
            <a:r>
              <a:rPr lang="ru-RU" sz="2000" smtClean="0">
                <a:latin typeface="Arial" charset="0"/>
                <a:cs typeface="Arial" charset="0"/>
              </a:rPr>
              <a:t>Основы законодательства Российской Федерации об охране труда (06 августа 1993 года)</a:t>
            </a:r>
          </a:p>
          <a:p>
            <a:pPr algn="just" eaLnBrk="1" hangingPunct="1">
              <a:lnSpc>
                <a:spcPct val="90000"/>
              </a:lnSpc>
            </a:pPr>
            <a:r>
              <a:rPr lang="ru-RU" sz="2000" smtClean="0">
                <a:latin typeface="Arial" charset="0"/>
                <a:cs typeface="Arial" charset="0"/>
              </a:rPr>
              <a:t>Об основах охраны труда в Российской Федерации (Федеральный закон № 181-ФЗ от 17 июля 1999 года)</a:t>
            </a:r>
          </a:p>
          <a:p>
            <a:pPr algn="just" eaLnBrk="1" hangingPunct="1">
              <a:lnSpc>
                <a:spcPct val="90000"/>
              </a:lnSpc>
            </a:pPr>
            <a:endParaRPr lang="ru-RU" sz="2000" i="1" smtClean="0"/>
          </a:p>
        </p:txBody>
      </p:sp>
      <p:pic>
        <p:nvPicPr>
          <p:cNvPr id="54276" name="Picture 2"/>
          <p:cNvPicPr>
            <a:picLocks noChangeAspect="1" noChangeArrowheads="1"/>
          </p:cNvPicPr>
          <p:nvPr/>
        </p:nvPicPr>
        <p:blipFill>
          <a:blip r:embed="rId3"/>
          <a:srcRect/>
          <a:stretch>
            <a:fillRect/>
          </a:stretch>
        </p:blipFill>
        <p:spPr bwMode="auto">
          <a:xfrm>
            <a:off x="8101013" y="333375"/>
            <a:ext cx="792162" cy="2149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Номер слайда 5"/>
          <p:cNvSpPr>
            <a:spLocks noGrp="1"/>
          </p:cNvSpPr>
          <p:nvPr>
            <p:ph type="sldNum" sz="quarter" idx="12"/>
          </p:nvPr>
        </p:nvSpPr>
        <p:spPr/>
        <p:txBody>
          <a:bodyPr/>
          <a:lstStyle/>
          <a:p>
            <a:pPr>
              <a:defRPr/>
            </a:pPr>
            <a:fld id="{511FE0B0-1E4E-441F-8EE0-7A562C9E3D92}" type="slidenum">
              <a:rPr lang="ru-RU"/>
              <a:pPr>
                <a:defRPr/>
              </a:pPr>
              <a:t>41</a:t>
            </a:fld>
            <a:endParaRPr lang="ru-RU"/>
          </a:p>
        </p:txBody>
      </p:sp>
      <p:sp>
        <p:nvSpPr>
          <p:cNvPr id="56322" name="Rectangle 2"/>
          <p:cNvSpPr>
            <a:spLocks noGrp="1" noChangeArrowheads="1"/>
          </p:cNvSpPr>
          <p:nvPr>
            <p:ph type="title"/>
          </p:nvPr>
        </p:nvSpPr>
        <p:spPr/>
        <p:txBody>
          <a:bodyPr/>
          <a:lstStyle/>
          <a:p>
            <a:pPr eaLnBrk="1" hangingPunct="1"/>
            <a:r>
              <a:rPr lang="ru-RU" sz="2400" b="1" smtClean="0">
                <a:solidFill>
                  <a:srgbClr val="002060"/>
                </a:solidFill>
              </a:rPr>
              <a:t>ИСТОЧНИКИ ЗАКОНОДАТЕЛЬСТВА РОССИЙСКОЙ ФЕДЕРАЦИИ ПО ОХРАНЕ ТРУДА</a:t>
            </a:r>
          </a:p>
        </p:txBody>
      </p:sp>
      <p:sp>
        <p:nvSpPr>
          <p:cNvPr id="56323" name="Rectangle 3"/>
          <p:cNvSpPr>
            <a:spLocks noGrp="1" noChangeArrowheads="1"/>
          </p:cNvSpPr>
          <p:nvPr>
            <p:ph type="body" idx="1"/>
          </p:nvPr>
        </p:nvSpPr>
        <p:spPr>
          <a:xfrm>
            <a:off x="685800" y="1557338"/>
            <a:ext cx="7702550" cy="4538662"/>
          </a:xfrm>
        </p:spPr>
        <p:txBody>
          <a:bodyPr/>
          <a:lstStyle/>
          <a:p>
            <a:pPr algn="just" eaLnBrk="1" hangingPunct="1"/>
            <a:r>
              <a:rPr lang="ru-RU" sz="2400" smtClean="0"/>
              <a:t>Конституция Российской Федерации (принята всенародным голосованием 12 декабря 1993 года)</a:t>
            </a:r>
          </a:p>
          <a:p>
            <a:pPr algn="just" eaLnBrk="1" hangingPunct="1"/>
            <a:r>
              <a:rPr lang="ru-RU" sz="2400" smtClean="0"/>
              <a:t>Трудовой кодекс Российской Федерации (Федеральный закон № 197-ФЗ от 30 декабря 2001 года)</a:t>
            </a:r>
          </a:p>
          <a:p>
            <a:pPr algn="just" eaLnBrk="1" hangingPunct="1"/>
            <a:r>
              <a:rPr lang="ru-RU" sz="2400" smtClean="0"/>
              <a:t>Об обязательном социальном страховании от несчастных случаев на производстве и профессиональных заболеваний (Федеральный закон № 125-ФЗ от 24 июля 1998 года)</a:t>
            </a:r>
          </a:p>
          <a:p>
            <a:pPr algn="just" eaLnBrk="1" hangingPunct="1"/>
            <a:r>
              <a:rPr lang="ru-RU" sz="2400" smtClean="0"/>
              <a:t>Законы об охране труда субъектов Российской Федерации</a:t>
            </a:r>
          </a:p>
          <a:p>
            <a:pPr eaLnBrk="1" hangingPunct="1"/>
            <a:endParaRPr lang="ru-RU" sz="2400" smtClean="0"/>
          </a:p>
        </p:txBody>
      </p:sp>
      <p:pic>
        <p:nvPicPr>
          <p:cNvPr id="56324" name="Picture 2"/>
          <p:cNvPicPr>
            <a:picLocks noChangeAspect="1" noChangeArrowheads="1"/>
          </p:cNvPicPr>
          <p:nvPr/>
        </p:nvPicPr>
        <p:blipFill>
          <a:blip r:embed="rId2"/>
          <a:srcRect/>
          <a:stretch>
            <a:fillRect/>
          </a:stretch>
        </p:blipFill>
        <p:spPr bwMode="auto">
          <a:xfrm>
            <a:off x="0" y="4233863"/>
            <a:ext cx="966788" cy="2624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03200" y="457200"/>
            <a:ext cx="7796213" cy="1200150"/>
          </a:xfrm>
        </p:spPr>
        <p:txBody>
          <a:bodyPr rtlCol="0">
            <a:normAutofit fontScale="90000"/>
          </a:bodyPr>
          <a:lstStyle/>
          <a:p>
            <a:pPr eaLnBrk="1" fontAlgn="auto" hangingPunct="1">
              <a:spcAft>
                <a:spcPts val="0"/>
              </a:spcAft>
              <a:defRPr/>
            </a:pPr>
            <a:r>
              <a:rPr lang="ru-RU" sz="2400" dirty="0" smtClean="0">
                <a:latin typeface="Times New Roman" pitchFamily="18" charset="0"/>
              </a:rPr>
              <a:t/>
            </a:r>
            <a:br>
              <a:rPr lang="ru-RU" sz="2400" dirty="0" smtClean="0">
                <a:latin typeface="Times New Roman" pitchFamily="18" charset="0"/>
              </a:rPr>
            </a:br>
            <a:r>
              <a:rPr lang="ru-RU" sz="3200" b="1" dirty="0" smtClean="0">
                <a:solidFill>
                  <a:srgbClr val="002060"/>
                </a:solidFill>
              </a:rPr>
              <a:t>КОНСТИТУЦИЯ РОССИЙСКОЙ ФЕДЕРАЦИИ </a:t>
            </a:r>
            <a:r>
              <a:rPr lang="ru-RU" sz="3200" dirty="0" smtClean="0"/>
              <a:t/>
            </a:r>
            <a:br>
              <a:rPr lang="ru-RU" sz="3200" dirty="0" smtClean="0"/>
            </a:br>
            <a:endParaRPr lang="ru-RU" sz="3200" dirty="0" smtClean="0"/>
          </a:p>
        </p:txBody>
      </p:sp>
      <p:sp>
        <p:nvSpPr>
          <p:cNvPr id="57346" name="Rectangle 3"/>
          <p:cNvSpPr>
            <a:spLocks noGrp="1" noChangeArrowheads="1"/>
          </p:cNvSpPr>
          <p:nvPr>
            <p:ph type="body" idx="1"/>
          </p:nvPr>
        </p:nvSpPr>
        <p:spPr>
          <a:xfrm>
            <a:off x="812800" y="2057400"/>
            <a:ext cx="7766050" cy="3429000"/>
          </a:xfrm>
        </p:spPr>
        <p:txBody>
          <a:bodyPr/>
          <a:lstStyle/>
          <a:p>
            <a:pPr eaLnBrk="1" hangingPunct="1">
              <a:buFontTx/>
              <a:buNone/>
            </a:pPr>
            <a:r>
              <a:rPr lang="ru-RU" b="1" smtClean="0"/>
              <a:t>	</a:t>
            </a:r>
            <a:r>
              <a:rPr lang="ru-RU" smtClean="0"/>
              <a:t>Статья 7 п. 2: В Российской Федерации охраняется труд и здоровье людей...</a:t>
            </a:r>
          </a:p>
          <a:p>
            <a:pPr algn="ctr" eaLnBrk="1" hangingPunct="1">
              <a:buFont typeface="Wingdings" pitchFamily="2" charset="2"/>
              <a:buNone/>
            </a:pPr>
            <a:r>
              <a:rPr lang="ru-RU" smtClean="0"/>
              <a:t>	Статья 37, п.3: Каждый имеет право на труд в условиях, отвечающих требованиям безопасности и гигиены.</a:t>
            </a:r>
          </a:p>
        </p:txBody>
      </p:sp>
      <p:pic>
        <p:nvPicPr>
          <p:cNvPr id="57347" name="Picture 2"/>
          <p:cNvPicPr>
            <a:picLocks noChangeAspect="1" noChangeArrowheads="1"/>
          </p:cNvPicPr>
          <p:nvPr/>
        </p:nvPicPr>
        <p:blipFill>
          <a:blip r:embed="rId2"/>
          <a:srcRect/>
          <a:stretch>
            <a:fillRect/>
          </a:stretch>
        </p:blipFill>
        <p:spPr bwMode="auto">
          <a:xfrm>
            <a:off x="6084888" y="4724400"/>
            <a:ext cx="2808287" cy="1909763"/>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1258888" y="115888"/>
            <a:ext cx="7442200" cy="1225550"/>
          </a:xfrm>
        </p:spPr>
        <p:txBody>
          <a:bodyPr rtlCol="0">
            <a:normAutofit fontScale="90000"/>
          </a:bodyPr>
          <a:lstStyle/>
          <a:p>
            <a:pPr eaLnBrk="1" fontAlgn="auto" hangingPunct="1">
              <a:spcAft>
                <a:spcPts val="0"/>
              </a:spcAft>
              <a:defRPr/>
            </a:pPr>
            <a:r>
              <a:rPr lang="ru-RU" sz="2400" dirty="0" smtClean="0"/>
              <a:t/>
            </a:r>
            <a:br>
              <a:rPr lang="ru-RU" sz="2400" dirty="0" smtClean="0"/>
            </a:br>
            <a:r>
              <a:rPr lang="ru-RU" sz="2400" dirty="0" smtClean="0"/>
              <a:t/>
            </a:r>
            <a:br>
              <a:rPr lang="ru-RU" sz="2400" dirty="0" smtClean="0"/>
            </a:br>
            <a:r>
              <a:rPr lang="ru-RU" sz="3100" b="1" dirty="0" smtClean="0">
                <a:solidFill>
                  <a:srgbClr val="002060"/>
                </a:solidFill>
              </a:rPr>
              <a:t>Трудовой кодекс Российской Федерации (Федеральный закон № 197-ФЗ от 30 декабря 2001 года)</a:t>
            </a:r>
            <a:r>
              <a:rPr lang="ru-RU" sz="4000" dirty="0" smtClean="0"/>
              <a:t/>
            </a:r>
            <a:br>
              <a:rPr lang="ru-RU" sz="4000" dirty="0" smtClean="0"/>
            </a:br>
            <a:endParaRPr lang="ru-RU" dirty="0" smtClean="0"/>
          </a:p>
        </p:txBody>
      </p:sp>
      <p:sp>
        <p:nvSpPr>
          <p:cNvPr id="58370" name="Содержимое 2"/>
          <p:cNvSpPr>
            <a:spLocks noGrp="1"/>
          </p:cNvSpPr>
          <p:nvPr>
            <p:ph idx="1"/>
          </p:nvPr>
        </p:nvSpPr>
        <p:spPr>
          <a:xfrm>
            <a:off x="395288" y="1371600"/>
            <a:ext cx="8382000" cy="5486400"/>
          </a:xfrm>
        </p:spPr>
        <p:txBody>
          <a:bodyPr/>
          <a:lstStyle/>
          <a:p>
            <a:pPr algn="just" eaLnBrk="1" hangingPunct="1">
              <a:buFont typeface="Wingdings" pitchFamily="2" charset="2"/>
              <a:buNone/>
            </a:pPr>
            <a:r>
              <a:rPr lang="ru-RU" smtClean="0"/>
              <a:t>	</a:t>
            </a:r>
            <a:r>
              <a:rPr lang="ru-RU" sz="2400" smtClean="0"/>
              <a:t>Статья 1: Целями трудового законодательства являются… создание благоприятных условий труда, защита прав и интересов работников и работодателей.</a:t>
            </a:r>
          </a:p>
          <a:p>
            <a:pPr algn="just" eaLnBrk="1" hangingPunct="1">
              <a:buFont typeface="Wingdings" pitchFamily="2" charset="2"/>
              <a:buNone/>
            </a:pPr>
            <a:r>
              <a:rPr lang="ru-RU" sz="2400" smtClean="0"/>
              <a:t>	Статья 2: … основными принципами правового регулирования трудовых отношений и иных непосредственно связанных с ними отношений признаются….обеспечение права каждого работника ….на условия труда, отвечающие требованиям безопасности и гигиены, права на отдых, включая ограничение рабочего времени, предоставление ежедневного отдыха, выходных и нерабочих праздничных дней, оплачиваемого ежегодного отпуска</a:t>
            </a:r>
          </a:p>
        </p:txBody>
      </p:sp>
      <p:pic>
        <p:nvPicPr>
          <p:cNvPr id="58371" name="Picture 4"/>
          <p:cNvPicPr>
            <a:picLocks noChangeAspect="1" noChangeArrowheads="1"/>
          </p:cNvPicPr>
          <p:nvPr/>
        </p:nvPicPr>
        <p:blipFill>
          <a:blip r:embed="rId2"/>
          <a:srcRect/>
          <a:stretch>
            <a:fillRect/>
          </a:stretch>
        </p:blipFill>
        <p:spPr bwMode="auto">
          <a:xfrm>
            <a:off x="0" y="620713"/>
            <a:ext cx="1295400" cy="931862"/>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p:nvPr>
        </p:nvSpPr>
        <p:spPr>
          <a:xfrm>
            <a:off x="395288" y="274638"/>
            <a:ext cx="8291512" cy="2578100"/>
          </a:xfrm>
        </p:spPr>
        <p:txBody>
          <a:bodyPr/>
          <a:lstStyle/>
          <a:p>
            <a:r>
              <a:rPr lang="ru-RU" sz="3200" smtClean="0">
                <a:latin typeface="Arial Unicode MS"/>
              </a:rPr>
              <a:t>Требования охраны труда обязательны для исполнения юридическими и физическими лицами при осуществлении ими любых видов деятельности, в том числе (ч. 2 ст. 211 ТК РФ):</a:t>
            </a:r>
          </a:p>
        </p:txBody>
      </p:sp>
      <p:sp>
        <p:nvSpPr>
          <p:cNvPr id="59394" name="Rectangle 3"/>
          <p:cNvSpPr>
            <a:spLocks noGrp="1"/>
          </p:cNvSpPr>
          <p:nvPr>
            <p:ph type="body" idx="1"/>
          </p:nvPr>
        </p:nvSpPr>
        <p:spPr>
          <a:xfrm>
            <a:off x="1979613" y="3213100"/>
            <a:ext cx="6718300" cy="3302000"/>
          </a:xfrm>
        </p:spPr>
        <p:txBody>
          <a:bodyPr/>
          <a:lstStyle/>
          <a:p>
            <a:pPr>
              <a:lnSpc>
                <a:spcPct val="80000"/>
              </a:lnSpc>
              <a:buFont typeface="Arial" charset="0"/>
              <a:buNone/>
            </a:pPr>
            <a:r>
              <a:rPr lang="ru-RU" sz="2800" smtClean="0"/>
              <a:t>- при проектировании, строительстве (реконструкции) и эксплуатации объектов;</a:t>
            </a:r>
          </a:p>
          <a:p>
            <a:pPr>
              <a:lnSpc>
                <a:spcPct val="80000"/>
              </a:lnSpc>
              <a:buFont typeface="Arial" charset="0"/>
              <a:buNone/>
            </a:pPr>
            <a:r>
              <a:rPr lang="ru-RU" sz="2800" smtClean="0"/>
              <a:t>- при конструировании машин, механизмов и другого оборудования;</a:t>
            </a:r>
          </a:p>
          <a:p>
            <a:pPr>
              <a:lnSpc>
                <a:spcPct val="80000"/>
              </a:lnSpc>
              <a:buFont typeface="Arial" charset="0"/>
              <a:buNone/>
            </a:pPr>
            <a:r>
              <a:rPr lang="ru-RU" sz="2800" smtClean="0"/>
              <a:t>- при разработке технологических процессов;</a:t>
            </a:r>
          </a:p>
          <a:p>
            <a:pPr>
              <a:lnSpc>
                <a:spcPct val="80000"/>
              </a:lnSpc>
              <a:buFont typeface="Arial" charset="0"/>
              <a:buNone/>
            </a:pPr>
            <a:r>
              <a:rPr lang="ru-RU" sz="2800" smtClean="0"/>
              <a:t>- при организации производства и труда.</a:t>
            </a:r>
          </a:p>
        </p:txBody>
      </p:sp>
      <p:pic>
        <p:nvPicPr>
          <p:cNvPr id="59395" name="Picture 2"/>
          <p:cNvPicPr>
            <a:picLocks noChangeAspect="1" noChangeArrowheads="1"/>
          </p:cNvPicPr>
          <p:nvPr/>
        </p:nvPicPr>
        <p:blipFill>
          <a:blip r:embed="rId2"/>
          <a:srcRect/>
          <a:stretch>
            <a:fillRect/>
          </a:stretch>
        </p:blipFill>
        <p:spPr bwMode="auto">
          <a:xfrm>
            <a:off x="395288" y="2997200"/>
            <a:ext cx="1258887" cy="34163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7" name="Group 4"/>
          <p:cNvGrpSpPr>
            <a:grpSpLocks noChangeAspect="1"/>
          </p:cNvGrpSpPr>
          <p:nvPr/>
        </p:nvGrpSpPr>
        <p:grpSpPr bwMode="auto">
          <a:xfrm>
            <a:off x="-419100" y="0"/>
            <a:ext cx="9563100" cy="6515100"/>
            <a:chOff x="4508" y="1989"/>
            <a:chExt cx="7468" cy="5130"/>
          </a:xfrm>
        </p:grpSpPr>
        <p:sp>
          <p:nvSpPr>
            <p:cNvPr id="60419" name="AutoShape 5"/>
            <p:cNvSpPr>
              <a:spLocks noChangeAspect="1" noChangeArrowheads="1"/>
            </p:cNvSpPr>
            <p:nvPr/>
          </p:nvSpPr>
          <p:spPr bwMode="auto">
            <a:xfrm>
              <a:off x="4508" y="1989"/>
              <a:ext cx="7468" cy="5130"/>
            </a:xfrm>
            <a:prstGeom prst="rect">
              <a:avLst/>
            </a:prstGeom>
            <a:noFill/>
            <a:ln w="9525">
              <a:noFill/>
              <a:miter lim="800000"/>
              <a:headEnd/>
              <a:tailEnd/>
            </a:ln>
          </p:spPr>
          <p:txBody>
            <a:bodyPr/>
            <a:lstStyle/>
            <a:p>
              <a:endParaRPr lang="ru-RU">
                <a:latin typeface="Calibri" pitchFamily="34" charset="0"/>
              </a:endParaRPr>
            </a:p>
          </p:txBody>
        </p:sp>
        <p:sp>
          <p:nvSpPr>
            <p:cNvPr id="60420" name="Oval 6"/>
            <p:cNvSpPr>
              <a:spLocks noChangeArrowheads="1"/>
            </p:cNvSpPr>
            <p:nvPr/>
          </p:nvSpPr>
          <p:spPr bwMode="auto">
            <a:xfrm>
              <a:off x="4955" y="3159"/>
              <a:ext cx="6841" cy="1800"/>
            </a:xfrm>
            <a:prstGeom prst="ellipse">
              <a:avLst/>
            </a:prstGeom>
            <a:solidFill>
              <a:srgbClr val="800080"/>
            </a:solidFill>
            <a:ln w="76200" cmpd="tri">
              <a:solidFill>
                <a:srgbClr val="000000"/>
              </a:solidFill>
              <a:round/>
              <a:headEnd/>
              <a:tailEnd/>
            </a:ln>
          </p:spPr>
          <p:txBody>
            <a:bodyPr/>
            <a:lstStyle/>
            <a:p>
              <a:endParaRPr lang="ru-RU">
                <a:latin typeface="Calibri" pitchFamily="34" charset="0"/>
              </a:endParaRPr>
            </a:p>
          </p:txBody>
        </p:sp>
        <p:sp>
          <p:nvSpPr>
            <p:cNvPr id="60421" name="Text Box 7"/>
            <p:cNvSpPr txBox="1">
              <a:spLocks noChangeArrowheads="1"/>
            </p:cNvSpPr>
            <p:nvPr/>
          </p:nvSpPr>
          <p:spPr bwMode="auto">
            <a:xfrm>
              <a:off x="5609" y="3699"/>
              <a:ext cx="2380" cy="720"/>
            </a:xfrm>
            <a:prstGeom prst="rect">
              <a:avLst/>
            </a:prstGeom>
            <a:solidFill>
              <a:srgbClr val="800080"/>
            </a:solidFill>
            <a:ln w="9525">
              <a:noFill/>
              <a:miter lim="800000"/>
              <a:headEnd/>
              <a:tailEnd/>
            </a:ln>
          </p:spPr>
          <p:txBody>
            <a:bodyPr/>
            <a:lstStyle/>
            <a:p>
              <a:pPr algn="ctr"/>
              <a:r>
                <a:rPr lang="ru-RU" sz="2200" b="1">
                  <a:latin typeface="Times New Roman" pitchFamily="18" charset="0"/>
                </a:rPr>
                <a:t>Сфера технического регулирования</a:t>
              </a:r>
              <a:endParaRPr lang="ru-RU" b="1">
                <a:latin typeface="Times New Roman" pitchFamily="18" charset="0"/>
              </a:endParaRPr>
            </a:p>
            <a:p>
              <a:pPr algn="ctr"/>
              <a:r>
                <a:rPr lang="ru-RU" sz="1400">
                  <a:latin typeface="Times New Roman" pitchFamily="18" charset="0"/>
                </a:rPr>
                <a:t>ФЗ «О техническом регулировании»</a:t>
              </a:r>
              <a:endParaRPr lang="ru-RU">
                <a:latin typeface="Times New Roman" pitchFamily="18" charset="0"/>
              </a:endParaRPr>
            </a:p>
          </p:txBody>
        </p:sp>
        <p:sp>
          <p:nvSpPr>
            <p:cNvPr id="60422" name="Text Box 8"/>
            <p:cNvSpPr txBox="1">
              <a:spLocks noChangeArrowheads="1"/>
            </p:cNvSpPr>
            <p:nvPr/>
          </p:nvSpPr>
          <p:spPr bwMode="auto">
            <a:xfrm>
              <a:off x="8703" y="3699"/>
              <a:ext cx="2380" cy="720"/>
            </a:xfrm>
            <a:prstGeom prst="rect">
              <a:avLst/>
            </a:prstGeom>
            <a:solidFill>
              <a:srgbClr val="800080"/>
            </a:solidFill>
            <a:ln w="9525">
              <a:noFill/>
              <a:miter lim="800000"/>
              <a:headEnd/>
              <a:tailEnd/>
            </a:ln>
          </p:spPr>
          <p:txBody>
            <a:bodyPr/>
            <a:lstStyle/>
            <a:p>
              <a:pPr algn="ctr"/>
              <a:r>
                <a:rPr lang="ru-RU" sz="2200" b="1">
                  <a:latin typeface="Times New Roman" pitchFamily="18" charset="0"/>
                </a:rPr>
                <a:t>Сфера охраны труда</a:t>
              </a:r>
            </a:p>
            <a:p>
              <a:pPr algn="ctr"/>
              <a:endParaRPr lang="ru-RU" b="1">
                <a:latin typeface="Times New Roman" pitchFamily="18" charset="0"/>
              </a:endParaRPr>
            </a:p>
            <a:p>
              <a:pPr algn="ctr"/>
              <a:r>
                <a:rPr lang="ru-RU" sz="1400">
                  <a:latin typeface="Times New Roman" pitchFamily="18" charset="0"/>
                </a:rPr>
                <a:t>Трудовой кодекс РФ</a:t>
              </a:r>
              <a:endParaRPr lang="ru-RU">
                <a:latin typeface="Times New Roman" pitchFamily="18" charset="0"/>
              </a:endParaRPr>
            </a:p>
          </p:txBody>
        </p:sp>
        <p:sp>
          <p:nvSpPr>
            <p:cNvPr id="60423" name="Line 9"/>
            <p:cNvSpPr>
              <a:spLocks noChangeShapeType="1"/>
            </p:cNvSpPr>
            <p:nvPr/>
          </p:nvSpPr>
          <p:spPr bwMode="auto">
            <a:xfrm>
              <a:off x="7989" y="3159"/>
              <a:ext cx="833" cy="1800"/>
            </a:xfrm>
            <a:prstGeom prst="line">
              <a:avLst/>
            </a:prstGeom>
            <a:noFill/>
            <a:ln w="28575">
              <a:solidFill>
                <a:srgbClr val="000000"/>
              </a:solidFill>
              <a:round/>
              <a:headEnd/>
              <a:tailEnd/>
            </a:ln>
          </p:spPr>
          <p:txBody>
            <a:bodyPr/>
            <a:lstStyle/>
            <a:p>
              <a:endParaRPr lang="ru-RU"/>
            </a:p>
          </p:txBody>
        </p:sp>
        <p:sp>
          <p:nvSpPr>
            <p:cNvPr id="60424" name="Line 10"/>
            <p:cNvSpPr>
              <a:spLocks noChangeShapeType="1"/>
            </p:cNvSpPr>
            <p:nvPr/>
          </p:nvSpPr>
          <p:spPr bwMode="auto">
            <a:xfrm>
              <a:off x="7930" y="3159"/>
              <a:ext cx="833" cy="1800"/>
            </a:xfrm>
            <a:prstGeom prst="line">
              <a:avLst/>
            </a:prstGeom>
            <a:noFill/>
            <a:ln w="9525">
              <a:solidFill>
                <a:srgbClr val="000000"/>
              </a:solidFill>
              <a:round/>
              <a:headEnd/>
              <a:tailEnd/>
            </a:ln>
          </p:spPr>
          <p:txBody>
            <a:bodyPr/>
            <a:lstStyle/>
            <a:p>
              <a:endParaRPr lang="ru-RU"/>
            </a:p>
          </p:txBody>
        </p:sp>
        <p:sp>
          <p:nvSpPr>
            <p:cNvPr id="60425" name="AutoShape 11"/>
            <p:cNvSpPr>
              <a:spLocks noChangeArrowheads="1"/>
            </p:cNvSpPr>
            <p:nvPr/>
          </p:nvSpPr>
          <p:spPr bwMode="auto">
            <a:xfrm>
              <a:off x="9774" y="4599"/>
              <a:ext cx="893" cy="810"/>
            </a:xfrm>
            <a:prstGeom prst="lightningBolt">
              <a:avLst/>
            </a:prstGeom>
            <a:solidFill>
              <a:srgbClr val="FFFF00"/>
            </a:solidFill>
            <a:ln w="28575">
              <a:solidFill>
                <a:srgbClr val="000000"/>
              </a:solidFill>
              <a:miter lim="800000"/>
              <a:headEnd/>
              <a:tailEnd/>
            </a:ln>
          </p:spPr>
          <p:txBody>
            <a:bodyPr/>
            <a:lstStyle/>
            <a:p>
              <a:endParaRPr lang="ru-RU">
                <a:latin typeface="Calibri" pitchFamily="34" charset="0"/>
              </a:endParaRPr>
            </a:p>
          </p:txBody>
        </p:sp>
        <p:sp>
          <p:nvSpPr>
            <p:cNvPr id="60426" name="AutoShape 12"/>
            <p:cNvSpPr>
              <a:spLocks noChangeArrowheads="1"/>
            </p:cNvSpPr>
            <p:nvPr/>
          </p:nvSpPr>
          <p:spPr bwMode="auto">
            <a:xfrm flipH="1">
              <a:off x="6204" y="4599"/>
              <a:ext cx="893" cy="810"/>
            </a:xfrm>
            <a:prstGeom prst="lightningBolt">
              <a:avLst/>
            </a:prstGeom>
            <a:solidFill>
              <a:srgbClr val="FFFF00"/>
            </a:solidFill>
            <a:ln w="28575">
              <a:solidFill>
                <a:srgbClr val="000000"/>
              </a:solidFill>
              <a:miter lim="800000"/>
              <a:headEnd/>
              <a:tailEnd/>
            </a:ln>
          </p:spPr>
          <p:txBody>
            <a:bodyPr/>
            <a:lstStyle/>
            <a:p>
              <a:endParaRPr lang="ru-RU">
                <a:latin typeface="Calibri" pitchFamily="34" charset="0"/>
              </a:endParaRPr>
            </a:p>
          </p:txBody>
        </p:sp>
        <p:sp>
          <p:nvSpPr>
            <p:cNvPr id="60427" name="Text Box 13"/>
            <p:cNvSpPr txBox="1">
              <a:spLocks noChangeArrowheads="1"/>
            </p:cNvSpPr>
            <p:nvPr/>
          </p:nvSpPr>
          <p:spPr bwMode="auto">
            <a:xfrm>
              <a:off x="4954" y="5499"/>
              <a:ext cx="2977" cy="1440"/>
            </a:xfrm>
            <a:prstGeom prst="rect">
              <a:avLst/>
            </a:prstGeom>
            <a:solidFill>
              <a:srgbClr val="CCFFFF"/>
            </a:solidFill>
            <a:ln w="9525">
              <a:solidFill>
                <a:srgbClr val="000000"/>
              </a:solidFill>
              <a:miter lim="800000"/>
              <a:headEnd/>
              <a:tailEnd/>
            </a:ln>
          </p:spPr>
          <p:txBody>
            <a:bodyPr/>
            <a:lstStyle/>
            <a:p>
              <a:r>
                <a:rPr lang="ru-RU" sz="1400">
                  <a:latin typeface="Times New Roman" pitchFamily="18" charset="0"/>
                </a:rPr>
                <a:t>- технические регламенты;</a:t>
              </a:r>
            </a:p>
            <a:p>
              <a:r>
                <a:rPr lang="ru-RU" sz="1400">
                  <a:latin typeface="Times New Roman" pitchFamily="18" charset="0"/>
                </a:rPr>
                <a:t>- стандарты технической безопасности ССБТ;</a:t>
              </a:r>
            </a:p>
            <a:p>
              <a:r>
                <a:rPr lang="ru-RU" sz="1400">
                  <a:latin typeface="Times New Roman" pitchFamily="18" charset="0"/>
                </a:rPr>
                <a:t>- национальные стандарты;</a:t>
              </a:r>
            </a:p>
            <a:p>
              <a:r>
                <a:rPr lang="ru-RU" sz="1400">
                  <a:latin typeface="Times New Roman" pitchFamily="18" charset="0"/>
                </a:rPr>
                <a:t>- правила стандартизации, нормы и рекомендации в области стандартизации;</a:t>
              </a:r>
            </a:p>
            <a:p>
              <a:r>
                <a:rPr lang="ru-RU" sz="1400">
                  <a:latin typeface="Times New Roman" pitchFamily="18" charset="0"/>
                </a:rPr>
                <a:t>- общероссийские классификаторы;</a:t>
              </a:r>
            </a:p>
            <a:p>
              <a:r>
                <a:rPr lang="ru-RU" sz="1400">
                  <a:latin typeface="Times New Roman" pitchFamily="18" charset="0"/>
                </a:rPr>
                <a:t>- своды правил;</a:t>
              </a:r>
            </a:p>
            <a:p>
              <a:r>
                <a:rPr lang="ru-RU" sz="1400">
                  <a:latin typeface="Times New Roman" pitchFamily="18" charset="0"/>
                </a:rPr>
                <a:t>- стандарты организаций.</a:t>
              </a:r>
              <a:endParaRPr lang="ru-RU">
                <a:latin typeface="Times New Roman" pitchFamily="18" charset="0"/>
              </a:endParaRPr>
            </a:p>
          </p:txBody>
        </p:sp>
        <p:sp>
          <p:nvSpPr>
            <p:cNvPr id="60428" name="Text Box 14"/>
            <p:cNvSpPr txBox="1">
              <a:spLocks noChangeArrowheads="1"/>
            </p:cNvSpPr>
            <p:nvPr/>
          </p:nvSpPr>
          <p:spPr bwMode="auto">
            <a:xfrm>
              <a:off x="8257" y="5409"/>
              <a:ext cx="3540" cy="1710"/>
            </a:xfrm>
            <a:prstGeom prst="rect">
              <a:avLst/>
            </a:prstGeom>
            <a:solidFill>
              <a:srgbClr val="CCFFFF"/>
            </a:solidFill>
            <a:ln w="9525">
              <a:solidFill>
                <a:srgbClr val="000000"/>
              </a:solidFill>
              <a:miter lim="800000"/>
              <a:headEnd/>
              <a:tailEnd/>
            </a:ln>
          </p:spPr>
          <p:txBody>
            <a:bodyPr/>
            <a:lstStyle/>
            <a:p>
              <a:r>
                <a:rPr lang="ru-RU">
                  <a:latin typeface="Times New Roman" pitchFamily="18" charset="0"/>
                </a:rPr>
                <a:t>Законодательные и нормативные правовые акты, содержащие государственные требования в области охраны труда</a:t>
              </a:r>
            </a:p>
          </p:txBody>
        </p:sp>
        <p:sp>
          <p:nvSpPr>
            <p:cNvPr id="60429" name="Line 15"/>
            <p:cNvSpPr>
              <a:spLocks noChangeShapeType="1"/>
            </p:cNvSpPr>
            <p:nvPr/>
          </p:nvSpPr>
          <p:spPr bwMode="auto">
            <a:xfrm>
              <a:off x="8049" y="3159"/>
              <a:ext cx="833" cy="1800"/>
            </a:xfrm>
            <a:prstGeom prst="line">
              <a:avLst/>
            </a:prstGeom>
            <a:noFill/>
            <a:ln w="9525">
              <a:solidFill>
                <a:srgbClr val="000000"/>
              </a:solidFill>
              <a:round/>
              <a:headEnd/>
              <a:tailEnd/>
            </a:ln>
          </p:spPr>
          <p:txBody>
            <a:bodyPr/>
            <a:lstStyle/>
            <a:p>
              <a:endParaRPr lang="ru-RU"/>
            </a:p>
          </p:txBody>
        </p:sp>
      </p:grpSp>
      <p:sp>
        <p:nvSpPr>
          <p:cNvPr id="60418" name="Text Box 16"/>
          <p:cNvSpPr txBox="1">
            <a:spLocks noChangeArrowheads="1"/>
          </p:cNvSpPr>
          <p:nvPr/>
        </p:nvSpPr>
        <p:spPr bwMode="auto">
          <a:xfrm>
            <a:off x="107950" y="188913"/>
            <a:ext cx="8653463" cy="1127125"/>
          </a:xfrm>
          <a:prstGeom prst="rect">
            <a:avLst/>
          </a:prstGeom>
          <a:solidFill>
            <a:srgbClr val="FFFFFF"/>
          </a:solidFill>
          <a:ln w="9525">
            <a:noFill/>
            <a:miter lim="800000"/>
            <a:headEnd/>
            <a:tailEnd/>
          </a:ln>
        </p:spPr>
        <p:txBody>
          <a:bodyPr/>
          <a:lstStyle/>
          <a:p>
            <a:pPr algn="ctr"/>
            <a:r>
              <a:rPr lang="ru-RU" sz="2400" b="1">
                <a:solidFill>
                  <a:srgbClr val="002060"/>
                </a:solidFill>
                <a:latin typeface="Times New Roman" pitchFamily="18" charset="0"/>
              </a:rPr>
              <a:t>Законодательные и нормативные акты, обеспечивающие комплексную безопасность</a:t>
            </a:r>
          </a:p>
          <a:p>
            <a:pPr algn="ctr"/>
            <a:r>
              <a:rPr lang="ru-RU" sz="2400" b="1">
                <a:solidFill>
                  <a:srgbClr val="002060"/>
                </a:solidFill>
                <a:latin typeface="Times New Roman" pitchFamily="18" charset="0"/>
              </a:rPr>
              <a:t>производственной деятельности</a:t>
            </a:r>
            <a:endParaRPr lang="ru-RU" sz="2400">
              <a:solidFill>
                <a:srgbClr val="002060"/>
              </a:solidFill>
              <a:latin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258888" y="260350"/>
            <a:ext cx="7546975" cy="647700"/>
          </a:xfrm>
        </p:spPr>
        <p:txBody>
          <a:bodyPr rtlCol="0">
            <a:normAutofit fontScale="90000"/>
          </a:bodyPr>
          <a:lstStyle/>
          <a:p>
            <a:pPr eaLnBrk="1" fontAlgn="auto" hangingPunct="1">
              <a:spcAft>
                <a:spcPts val="0"/>
              </a:spcAft>
              <a:defRPr/>
            </a:pPr>
            <a:r>
              <a:rPr lang="ru-RU" sz="2800" b="1" dirty="0">
                <a:solidFill>
                  <a:srgbClr val="002060"/>
                </a:solidFill>
                <a:latin typeface="Times New Roman" pitchFamily="18" charset="0"/>
              </a:rPr>
              <a:t>Федеральный закон "О техническом регулировании"</a:t>
            </a:r>
          </a:p>
        </p:txBody>
      </p:sp>
      <p:sp>
        <p:nvSpPr>
          <p:cNvPr id="61442" name="Rectangle 3"/>
          <p:cNvSpPr>
            <a:spLocks noGrp="1" noChangeArrowheads="1"/>
          </p:cNvSpPr>
          <p:nvPr>
            <p:ph type="body" idx="1"/>
          </p:nvPr>
        </p:nvSpPr>
        <p:spPr>
          <a:xfrm>
            <a:off x="1187450" y="981075"/>
            <a:ext cx="7634288" cy="5584825"/>
          </a:xfrm>
        </p:spPr>
        <p:txBody>
          <a:bodyPr/>
          <a:lstStyle/>
          <a:p>
            <a:pPr algn="just" eaLnBrk="1" hangingPunct="1">
              <a:lnSpc>
                <a:spcPct val="80000"/>
              </a:lnSpc>
              <a:buFont typeface="Wingdings" pitchFamily="2" charset="2"/>
              <a:buNone/>
            </a:pPr>
            <a:r>
              <a:rPr lang="ru-RU" sz="2000" smtClean="0">
                <a:latin typeface="Times New Roman" pitchFamily="18" charset="0"/>
              </a:rPr>
              <a:t>	Действие Федерального закона </a:t>
            </a:r>
            <a:r>
              <a:rPr lang="ru-RU" sz="2000" b="1" smtClean="0">
                <a:latin typeface="Times New Roman" pitchFamily="18" charset="0"/>
              </a:rPr>
              <a:t>не распространяется на социально-экономические, организационные, санитарно-гигиенические, лечебно-профилактические, реабилитационные меры в области охраны труда</a:t>
            </a:r>
            <a:r>
              <a:rPr lang="ru-RU" sz="2000" smtClean="0">
                <a:latin typeface="Times New Roman" pitchFamily="18" charset="0"/>
              </a:rPr>
              <a:t> (Ст. 1,п.1)</a:t>
            </a:r>
          </a:p>
          <a:p>
            <a:pPr algn="just" eaLnBrk="1" hangingPunct="1">
              <a:lnSpc>
                <a:spcPct val="80000"/>
              </a:lnSpc>
              <a:buFont typeface="Wingdings" pitchFamily="2" charset="2"/>
              <a:buNone/>
            </a:pPr>
            <a:endParaRPr lang="ru-RU" sz="2000" smtClean="0">
              <a:latin typeface="Arial" charset="0"/>
            </a:endParaRPr>
          </a:p>
          <a:p>
            <a:pPr algn="just" eaLnBrk="1" hangingPunct="1">
              <a:lnSpc>
                <a:spcPct val="80000"/>
              </a:lnSpc>
              <a:buFont typeface="Wingdings" pitchFamily="2" charset="2"/>
              <a:buNone/>
            </a:pPr>
            <a:r>
              <a:rPr lang="ru-RU" sz="2000" smtClean="0">
                <a:latin typeface="Arial" charset="0"/>
              </a:rPr>
              <a:t>	</a:t>
            </a:r>
            <a:r>
              <a:rPr lang="ru-RU" sz="2000" smtClean="0">
                <a:latin typeface="Times New Roman" pitchFamily="18" charset="0"/>
              </a:rPr>
              <a:t>Технические регламенты содержат </a:t>
            </a:r>
            <a:r>
              <a:rPr lang="ru-RU" sz="2000" b="1" smtClean="0">
                <a:latin typeface="Times New Roman" pitchFamily="18" charset="0"/>
              </a:rPr>
              <a:t>требования к характеристикам продукции или к связанным с этим процессам проектирования (включая изыскания), производства, строительства, монтажа, наладки, эксплуатации, хранения, перевозки, реализации и утилизации</a:t>
            </a:r>
            <a:r>
              <a:rPr lang="ru-RU" sz="2000" smtClean="0">
                <a:latin typeface="Times New Roman" pitchFamily="18" charset="0"/>
              </a:rPr>
              <a:t> (Ст.7, п.4)</a:t>
            </a:r>
          </a:p>
          <a:p>
            <a:pPr algn="just" eaLnBrk="1" hangingPunct="1">
              <a:lnSpc>
                <a:spcPct val="80000"/>
              </a:lnSpc>
              <a:buFont typeface="Wingdings" pitchFamily="2" charset="2"/>
              <a:buNone/>
            </a:pPr>
            <a:endParaRPr lang="ru-RU" sz="2000" smtClean="0">
              <a:latin typeface="Times New Roman" pitchFamily="18" charset="0"/>
            </a:endParaRPr>
          </a:p>
          <a:p>
            <a:pPr algn="just" eaLnBrk="1" hangingPunct="1">
              <a:lnSpc>
                <a:spcPct val="80000"/>
              </a:lnSpc>
            </a:pPr>
            <a:r>
              <a:rPr lang="ru-RU" sz="2000" smtClean="0">
                <a:latin typeface="Times New Roman" pitchFamily="18" charset="0"/>
              </a:rPr>
              <a:t>В технических регламентах с учетом степени риска причинения вреда могут содержаться специальные требования к продукции или к связанным с ними процессам проектирования (включая изыскания), производства, строительства, монтажа, наладки, эксплуатации, хранения, перевозки, реализации и утилизации, </a:t>
            </a:r>
            <a:r>
              <a:rPr lang="ru-RU" sz="2000" b="1" smtClean="0">
                <a:latin typeface="Times New Roman" pitchFamily="18" charset="0"/>
              </a:rPr>
              <a:t>требования к терминологии, упаковке, маркировке или этикеткам и правилам их нанесения, обеспечивающие защиту отдельных категорий граждан</a:t>
            </a:r>
            <a:r>
              <a:rPr lang="ru-RU" sz="2000" smtClean="0">
                <a:latin typeface="Times New Roman" pitchFamily="18" charset="0"/>
              </a:rPr>
              <a:t> (несовершеннолетних, беременных женщин, кормящих матерей, инвалидов) (Ст.7, п.4)</a:t>
            </a:r>
          </a:p>
          <a:p>
            <a:pPr algn="just" eaLnBrk="1" hangingPunct="1">
              <a:lnSpc>
                <a:spcPct val="80000"/>
              </a:lnSpc>
            </a:pPr>
            <a:endParaRPr lang="ru-RU" sz="2000" smtClean="0">
              <a:latin typeface="Times New Roman" pitchFamily="18" charset="0"/>
            </a:endParaRPr>
          </a:p>
          <a:p>
            <a:pPr algn="just" eaLnBrk="1" hangingPunct="1">
              <a:lnSpc>
                <a:spcPct val="80000"/>
              </a:lnSpc>
            </a:pPr>
            <a:endParaRPr lang="ru-RU" sz="2000" smtClean="0">
              <a:latin typeface="Times New Roman" pitchFamily="18" charset="0"/>
            </a:endParaRPr>
          </a:p>
        </p:txBody>
      </p:sp>
      <p:pic>
        <p:nvPicPr>
          <p:cNvPr id="61443" name="Picture 2"/>
          <p:cNvPicPr>
            <a:picLocks noChangeAspect="1" noChangeArrowheads="1"/>
          </p:cNvPicPr>
          <p:nvPr/>
        </p:nvPicPr>
        <p:blipFill>
          <a:blip r:embed="rId2"/>
          <a:srcRect/>
          <a:stretch>
            <a:fillRect/>
          </a:stretch>
        </p:blipFill>
        <p:spPr bwMode="auto">
          <a:xfrm>
            <a:off x="250825" y="765175"/>
            <a:ext cx="1144588" cy="310832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457200" y="122238"/>
            <a:ext cx="7543800" cy="1306512"/>
          </a:xfrm>
        </p:spPr>
        <p:txBody>
          <a:bodyPr/>
          <a:lstStyle/>
          <a:p>
            <a:pPr eaLnBrk="1" hangingPunct="1"/>
            <a:r>
              <a:rPr lang="ru-RU" sz="2400" b="1" smtClean="0">
                <a:solidFill>
                  <a:srgbClr val="002060"/>
                </a:solidFill>
              </a:rPr>
              <a:t>Подзаконные акты (по мере уменьшения юридической силы), содержащие требования охраны труда:</a:t>
            </a:r>
          </a:p>
        </p:txBody>
      </p:sp>
      <p:sp>
        <p:nvSpPr>
          <p:cNvPr id="6147" name="Rectangle 3"/>
          <p:cNvSpPr>
            <a:spLocks noGrp="1" noChangeArrowheads="1"/>
          </p:cNvSpPr>
          <p:nvPr>
            <p:ph type="body" idx="1"/>
          </p:nvPr>
        </p:nvSpPr>
        <p:spPr>
          <a:xfrm>
            <a:off x="2124075" y="1543050"/>
            <a:ext cx="6613525" cy="4514850"/>
          </a:xfrm>
        </p:spPr>
        <p:txBody>
          <a:bodyPr rtlCol="0">
            <a:normAutofit fontScale="92500"/>
          </a:bodyPr>
          <a:lstStyle/>
          <a:p>
            <a:pPr algn="just" eaLnBrk="1" fontAlgn="auto" hangingPunct="1">
              <a:lnSpc>
                <a:spcPct val="90000"/>
              </a:lnSpc>
              <a:spcAft>
                <a:spcPts val="0"/>
              </a:spcAft>
              <a:buFont typeface="Wingdings" pitchFamily="2" charset="2"/>
              <a:buNone/>
              <a:defRPr/>
            </a:pPr>
            <a:r>
              <a:rPr lang="ru-RU" sz="2200" dirty="0" smtClean="0"/>
              <a:t>	- Указы и нормативные распоряжения Президента РФ; </a:t>
            </a:r>
          </a:p>
          <a:p>
            <a:pPr algn="just" eaLnBrk="1" fontAlgn="auto" hangingPunct="1">
              <a:lnSpc>
                <a:spcPct val="90000"/>
              </a:lnSpc>
              <a:spcAft>
                <a:spcPts val="0"/>
              </a:spcAft>
              <a:buFont typeface="Wingdings" pitchFamily="2" charset="2"/>
              <a:buNone/>
              <a:defRPr/>
            </a:pPr>
            <a:r>
              <a:rPr lang="ru-RU" sz="2200" dirty="0" smtClean="0"/>
              <a:t>	- Постановления и нормативные распоряжения Правительства РФ; </a:t>
            </a:r>
          </a:p>
          <a:p>
            <a:pPr algn="just" eaLnBrk="1" fontAlgn="auto" hangingPunct="1">
              <a:lnSpc>
                <a:spcPct val="90000"/>
              </a:lnSpc>
              <a:spcAft>
                <a:spcPts val="0"/>
              </a:spcAft>
              <a:buFont typeface="Wingdings" pitchFamily="2" charset="2"/>
              <a:buNone/>
              <a:defRPr/>
            </a:pPr>
            <a:r>
              <a:rPr lang="ru-RU" sz="2200" dirty="0" smtClean="0"/>
              <a:t>	- акты министерств и ведомств (приказы, инструкции, положения, наставления, указания, уставы, решения коллегий и др.); </a:t>
            </a:r>
          </a:p>
          <a:p>
            <a:pPr algn="just" eaLnBrk="1" fontAlgn="auto" hangingPunct="1">
              <a:lnSpc>
                <a:spcPct val="90000"/>
              </a:lnSpc>
              <a:spcAft>
                <a:spcPts val="0"/>
              </a:spcAft>
              <a:buFont typeface="Wingdings" pitchFamily="2" charset="2"/>
              <a:buNone/>
              <a:defRPr/>
            </a:pPr>
            <a:r>
              <a:rPr lang="ru-RU" sz="2200" dirty="0" smtClean="0"/>
              <a:t>	- Акты исполнительных органов субъектов РФ: указы Президентов (в республиках), постановления глав администраций (в иных субъектах), приказы, инструкции руководителей подразделений соответствующих администраций; </a:t>
            </a:r>
          </a:p>
          <a:p>
            <a:pPr algn="just" eaLnBrk="1" fontAlgn="auto" hangingPunct="1">
              <a:lnSpc>
                <a:spcPct val="90000"/>
              </a:lnSpc>
              <a:spcAft>
                <a:spcPts val="0"/>
              </a:spcAft>
              <a:buFont typeface="Wingdings" pitchFamily="2" charset="2"/>
              <a:buNone/>
              <a:defRPr/>
            </a:pPr>
            <a:r>
              <a:rPr lang="ru-RU" sz="2200" dirty="0" smtClean="0"/>
              <a:t>	- Акты органов местного самоуправления; </a:t>
            </a:r>
          </a:p>
          <a:p>
            <a:pPr algn="just" eaLnBrk="1" fontAlgn="auto" hangingPunct="1">
              <a:lnSpc>
                <a:spcPct val="90000"/>
              </a:lnSpc>
              <a:spcAft>
                <a:spcPts val="0"/>
              </a:spcAft>
              <a:buFont typeface="Wingdings" pitchFamily="2" charset="2"/>
              <a:buNone/>
              <a:defRPr/>
            </a:pPr>
            <a:r>
              <a:rPr lang="ru-RU" sz="2200" dirty="0" smtClean="0"/>
              <a:t>	- Корпоративные (локальные) документы (акты руководителей предприятий, учреждений, организаций) </a:t>
            </a:r>
          </a:p>
        </p:txBody>
      </p:sp>
      <p:pic>
        <p:nvPicPr>
          <p:cNvPr id="62467" name="Picture 2"/>
          <p:cNvPicPr>
            <a:picLocks noChangeAspect="1" noChangeArrowheads="1"/>
          </p:cNvPicPr>
          <p:nvPr/>
        </p:nvPicPr>
        <p:blipFill>
          <a:blip r:embed="rId2"/>
          <a:srcRect/>
          <a:stretch>
            <a:fillRect/>
          </a:stretch>
        </p:blipFill>
        <p:spPr bwMode="auto">
          <a:xfrm>
            <a:off x="250825" y="1341438"/>
            <a:ext cx="2217738" cy="50673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p:cNvSpPr>
          <p:nvPr>
            <p:ph type="title"/>
          </p:nvPr>
        </p:nvSpPr>
        <p:spPr>
          <a:xfrm>
            <a:off x="395288" y="274638"/>
            <a:ext cx="8291512" cy="1641475"/>
          </a:xfrm>
        </p:spPr>
        <p:txBody>
          <a:bodyPr/>
          <a:lstStyle/>
          <a:p>
            <a:r>
              <a:rPr lang="ru-RU" sz="3200" smtClean="0">
                <a:latin typeface="Arial Unicode MS"/>
              </a:rPr>
              <a:t>В частности, Минтруд России уполномочен принимать следующие документы:</a:t>
            </a:r>
          </a:p>
        </p:txBody>
      </p:sp>
      <p:sp>
        <p:nvSpPr>
          <p:cNvPr id="63490" name="Rectangle 3"/>
          <p:cNvSpPr>
            <a:spLocks noGrp="1"/>
          </p:cNvSpPr>
          <p:nvPr>
            <p:ph type="body" idx="1"/>
          </p:nvPr>
        </p:nvSpPr>
        <p:spPr>
          <a:xfrm>
            <a:off x="539750" y="1989138"/>
            <a:ext cx="8229600" cy="4525962"/>
          </a:xfrm>
        </p:spPr>
        <p:txBody>
          <a:bodyPr/>
          <a:lstStyle/>
          <a:p>
            <a:pPr>
              <a:lnSpc>
                <a:spcPct val="80000"/>
              </a:lnSpc>
              <a:buFont typeface="Arial" charset="0"/>
              <a:buNone/>
            </a:pPr>
            <a:r>
              <a:rPr lang="ru-RU" sz="2800" smtClean="0"/>
              <a:t>- типовой перечень мероприятий по улучшению условий и охране труда в организациях (п. 5.2.20 Положения о Министерстве труда и социальной защиты РФ, утвержденного Постановлением Правительства РФ от 19.06.2012 N 610);</a:t>
            </a:r>
          </a:p>
          <a:p>
            <a:pPr>
              <a:lnSpc>
                <a:spcPct val="80000"/>
              </a:lnSpc>
              <a:buFont typeface="Arial" charset="0"/>
              <a:buNone/>
            </a:pPr>
            <a:r>
              <a:rPr lang="ru-RU" sz="2800" smtClean="0"/>
              <a:t>- порядок обучения работников организаций по охране труда (п. 5.2.23);</a:t>
            </a:r>
          </a:p>
          <a:p>
            <a:pPr>
              <a:lnSpc>
                <a:spcPct val="80000"/>
              </a:lnSpc>
              <a:buFont typeface="Arial" charset="0"/>
              <a:buNone/>
            </a:pPr>
            <a:r>
              <a:rPr lang="ru-RU" sz="2800" smtClean="0"/>
              <a:t>- рекомендации по структуре службы охраны труда в организации и численности работников данной службы (п. 5.2.25);</a:t>
            </a:r>
          </a:p>
          <a:p>
            <a:pPr>
              <a:lnSpc>
                <a:spcPct val="80000"/>
              </a:lnSpc>
              <a:buFont typeface="Arial" charset="0"/>
              <a:buNone/>
            </a:pPr>
            <a:r>
              <a:rPr lang="ru-RU" sz="2800" smtClean="0"/>
              <a:t>- правила и типовые инструкции по охране труда (п. 5.2.28).</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Заголовок 1"/>
          <p:cNvSpPr>
            <a:spLocks noGrp="1"/>
          </p:cNvSpPr>
          <p:nvPr>
            <p:ph type="title"/>
          </p:nvPr>
        </p:nvSpPr>
        <p:spPr>
          <a:xfrm>
            <a:off x="468313" y="188913"/>
            <a:ext cx="8229600" cy="719137"/>
          </a:xfrm>
        </p:spPr>
        <p:txBody>
          <a:bodyPr/>
          <a:lstStyle/>
          <a:p>
            <a:pPr eaLnBrk="1" hangingPunct="1"/>
            <a:r>
              <a:rPr lang="ru-RU" sz="2800" b="1" smtClean="0">
                <a:solidFill>
                  <a:srgbClr val="002060"/>
                </a:solidFill>
                <a:latin typeface="Arial" charset="0"/>
                <a:cs typeface="Arial" charset="0"/>
              </a:rPr>
              <a:t>Трудовой Кодекс, Раздел </a:t>
            </a:r>
            <a:r>
              <a:rPr lang="en-US" sz="2800" b="1" smtClean="0">
                <a:solidFill>
                  <a:srgbClr val="002060"/>
                </a:solidFill>
                <a:latin typeface="Arial" charset="0"/>
                <a:cs typeface="Arial" charset="0"/>
              </a:rPr>
              <a:t>X. </a:t>
            </a:r>
            <a:r>
              <a:rPr lang="ru-RU" sz="2800" b="1" smtClean="0">
                <a:solidFill>
                  <a:srgbClr val="002060"/>
                </a:solidFill>
                <a:latin typeface="Arial" charset="0"/>
                <a:cs typeface="Arial" charset="0"/>
              </a:rPr>
              <a:t>Охрана труда</a:t>
            </a:r>
          </a:p>
        </p:txBody>
      </p:sp>
      <p:pic>
        <p:nvPicPr>
          <p:cNvPr id="64514" name="Picture 2"/>
          <p:cNvPicPr>
            <a:picLocks noChangeAspect="1" noChangeArrowheads="1"/>
          </p:cNvPicPr>
          <p:nvPr/>
        </p:nvPicPr>
        <p:blipFill>
          <a:blip r:embed="rId2"/>
          <a:srcRect/>
          <a:stretch>
            <a:fillRect/>
          </a:stretch>
        </p:blipFill>
        <p:spPr bwMode="auto">
          <a:xfrm>
            <a:off x="1403350" y="836613"/>
            <a:ext cx="6750050" cy="602138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p:cNvSpPr>
          <p:nvPr>
            <p:ph type="body" idx="1"/>
          </p:nvPr>
        </p:nvSpPr>
        <p:spPr>
          <a:xfrm>
            <a:off x="468313" y="333375"/>
            <a:ext cx="8374062" cy="4824413"/>
          </a:xfrm>
        </p:spPr>
        <p:txBody>
          <a:bodyPr/>
          <a:lstStyle/>
          <a:p>
            <a:pPr algn="just">
              <a:lnSpc>
                <a:spcPct val="90000"/>
              </a:lnSpc>
              <a:buFont typeface="Arial" charset="0"/>
              <a:buNone/>
            </a:pPr>
            <a:r>
              <a:rPr lang="ru-RU" smtClean="0"/>
              <a:t>	Федеральные органы исполнительной власти, которым предоставлено право осуществлять отдельные функции по нормативно-правовому регулированию, специальные разрешительные, надзорные и контрольные функции в области охраны труда, обязаны координировать свою деятельность и согласовывать принимаемые ими решения в области охраны труда с Минтрудом России (ч. 2 ст. 216 ТК РФ) </a:t>
            </a:r>
          </a:p>
        </p:txBody>
      </p:sp>
      <p:pic>
        <p:nvPicPr>
          <p:cNvPr id="18434" name="Picture 2"/>
          <p:cNvPicPr>
            <a:picLocks noChangeAspect="1" noChangeArrowheads="1"/>
          </p:cNvPicPr>
          <p:nvPr/>
        </p:nvPicPr>
        <p:blipFill>
          <a:blip r:embed="rId2"/>
          <a:srcRect/>
          <a:stretch>
            <a:fillRect/>
          </a:stretch>
        </p:blipFill>
        <p:spPr bwMode="auto">
          <a:xfrm>
            <a:off x="6732588" y="5218113"/>
            <a:ext cx="2411412" cy="1639887"/>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0"/>
            <a:ext cx="7543800" cy="1143000"/>
          </a:xfrm>
        </p:spPr>
        <p:txBody>
          <a:bodyPr rtlCol="0">
            <a:normAutofit fontScale="90000"/>
          </a:bodyPr>
          <a:lstStyle/>
          <a:p>
            <a:pPr eaLnBrk="1" fontAlgn="auto" hangingPunct="1">
              <a:spcAft>
                <a:spcPts val="0"/>
              </a:spcAft>
              <a:defRPr/>
            </a:pPr>
            <a:r>
              <a:rPr lang="ru-RU" sz="2400" b="1" dirty="0" smtClean="0">
                <a:solidFill>
                  <a:srgbClr val="002060"/>
                </a:solidFill>
                <a:latin typeface="Arial" pitchFamily="34" charset="0"/>
                <a:cs typeface="Arial" pitchFamily="34" charset="0"/>
              </a:rPr>
              <a:t>Нормативное правовое регулирование охраны труда («Трудовой кодекс Российской Федерации», ст.211)</a:t>
            </a:r>
          </a:p>
        </p:txBody>
      </p:sp>
      <p:sp>
        <p:nvSpPr>
          <p:cNvPr id="65538" name="Rectangle 3"/>
          <p:cNvSpPr>
            <a:spLocks noGrp="1" noChangeArrowheads="1"/>
          </p:cNvSpPr>
          <p:nvPr>
            <p:ph type="body" idx="1"/>
          </p:nvPr>
        </p:nvSpPr>
        <p:spPr>
          <a:xfrm>
            <a:off x="179388" y="1143000"/>
            <a:ext cx="8253412" cy="5429250"/>
          </a:xfrm>
        </p:spPr>
        <p:txBody>
          <a:bodyPr/>
          <a:lstStyle/>
          <a:p>
            <a:pPr algn="just" eaLnBrk="1" hangingPunct="1">
              <a:lnSpc>
                <a:spcPct val="80000"/>
              </a:lnSpc>
              <a:buFont typeface="Wingdings" pitchFamily="2" charset="2"/>
              <a:buNone/>
            </a:pPr>
            <a:r>
              <a:rPr lang="ru-RU" sz="2400" smtClean="0">
                <a:latin typeface="Times New Roman" pitchFamily="18" charset="0"/>
              </a:rPr>
              <a:t>	</a:t>
            </a:r>
          </a:p>
          <a:p>
            <a:pPr algn="just" eaLnBrk="1" hangingPunct="1">
              <a:lnSpc>
                <a:spcPct val="80000"/>
              </a:lnSpc>
              <a:buFont typeface="Wingdings" pitchFamily="2" charset="2"/>
              <a:buNone/>
            </a:pPr>
            <a:r>
              <a:rPr lang="ru-RU" sz="2400" smtClean="0">
                <a:latin typeface="Times New Roman" pitchFamily="18" charset="0"/>
              </a:rPr>
              <a:t>	</a:t>
            </a:r>
            <a:r>
              <a:rPr lang="ru-RU" sz="2500" smtClean="0">
                <a:latin typeface="Arial" charset="0"/>
                <a:cs typeface="Arial" charset="0"/>
              </a:rPr>
              <a:t>Государственными нормативными требованиями охраны труда…..</a:t>
            </a:r>
            <a:r>
              <a:rPr lang="ru-RU" sz="2500" b="1" smtClean="0">
                <a:solidFill>
                  <a:srgbClr val="FF0000"/>
                </a:solidFill>
                <a:latin typeface="Arial" charset="0"/>
                <a:cs typeface="Arial" charset="0"/>
              </a:rPr>
              <a:t>устанавливаются правила, процедуры, критерии и нормативы, направленные на сохранение жизни и здоровья работников в процессе трудовой деятельности</a:t>
            </a:r>
            <a:r>
              <a:rPr lang="ru-RU" sz="2500" b="1" smtClean="0">
                <a:latin typeface="Arial" charset="0"/>
                <a:cs typeface="Arial" charset="0"/>
              </a:rPr>
              <a:t>.</a:t>
            </a:r>
          </a:p>
          <a:p>
            <a:pPr eaLnBrk="1" hangingPunct="1">
              <a:lnSpc>
                <a:spcPct val="80000"/>
              </a:lnSpc>
              <a:buFont typeface="Wingdings" pitchFamily="2" charset="2"/>
              <a:buNone/>
            </a:pPr>
            <a:r>
              <a:rPr lang="ru-RU" sz="2500" smtClean="0">
                <a:latin typeface="Arial" charset="0"/>
                <a:cs typeface="Arial" charset="0"/>
              </a:rPr>
              <a:t>	</a:t>
            </a:r>
          </a:p>
          <a:p>
            <a:pPr eaLnBrk="1" hangingPunct="1">
              <a:lnSpc>
                <a:spcPct val="80000"/>
              </a:lnSpc>
              <a:buFont typeface="Wingdings" pitchFamily="2" charset="2"/>
              <a:buNone/>
            </a:pPr>
            <a:r>
              <a:rPr lang="ru-RU" sz="2500" b="1" smtClean="0">
                <a:latin typeface="Arial" charset="0"/>
                <a:cs typeface="Arial" charset="0"/>
              </a:rPr>
              <a:t>	</a:t>
            </a:r>
            <a:r>
              <a:rPr lang="ru-RU" sz="2500" b="1" smtClean="0">
                <a:solidFill>
                  <a:srgbClr val="FF0000"/>
                </a:solidFill>
                <a:latin typeface="Arial" charset="0"/>
                <a:cs typeface="Arial" charset="0"/>
              </a:rPr>
              <a:t>Государственные нормативные требования охраны труда обязательны</a:t>
            </a:r>
            <a:r>
              <a:rPr lang="ru-RU" sz="2500" smtClean="0">
                <a:solidFill>
                  <a:srgbClr val="FF0000"/>
                </a:solidFill>
                <a:latin typeface="Arial" charset="0"/>
                <a:cs typeface="Arial" charset="0"/>
              </a:rPr>
              <a:t> </a:t>
            </a:r>
            <a:r>
              <a:rPr lang="ru-RU" sz="2500" smtClean="0">
                <a:latin typeface="Arial" charset="0"/>
                <a:cs typeface="Arial" charset="0"/>
              </a:rPr>
              <a:t>для исполнения юридическими и физическими лицами при осуществлении ими любых видов деятельности….</a:t>
            </a:r>
          </a:p>
          <a:p>
            <a:pPr algn="ctr" eaLnBrk="1" hangingPunct="1">
              <a:lnSpc>
                <a:spcPct val="80000"/>
              </a:lnSpc>
              <a:buFont typeface="Wingdings" pitchFamily="2" charset="2"/>
              <a:buNone/>
            </a:pPr>
            <a:endParaRPr lang="ru-RU" sz="2500" smtClean="0">
              <a:latin typeface="Arial" charset="0"/>
              <a:cs typeface="Arial" charset="0"/>
            </a:endParaRPr>
          </a:p>
        </p:txBody>
      </p:sp>
      <p:pic>
        <p:nvPicPr>
          <p:cNvPr id="65539" name="Picture 2"/>
          <p:cNvPicPr>
            <a:picLocks noChangeAspect="1" noChangeArrowheads="1"/>
          </p:cNvPicPr>
          <p:nvPr/>
        </p:nvPicPr>
        <p:blipFill>
          <a:blip r:embed="rId2"/>
          <a:srcRect/>
          <a:stretch>
            <a:fillRect/>
          </a:stretch>
        </p:blipFill>
        <p:spPr bwMode="auto">
          <a:xfrm>
            <a:off x="7862888" y="4330700"/>
            <a:ext cx="1281112" cy="25273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79388" y="115888"/>
            <a:ext cx="7543800" cy="1763712"/>
          </a:xfrm>
        </p:spPr>
        <p:txBody>
          <a:bodyPr rtlCol="0">
            <a:normAutofit fontScale="90000"/>
          </a:bodyPr>
          <a:lstStyle/>
          <a:p>
            <a:pPr eaLnBrk="1" fontAlgn="auto" hangingPunct="1">
              <a:spcAft>
                <a:spcPts val="0"/>
              </a:spcAft>
              <a:defRPr/>
            </a:pPr>
            <a:r>
              <a:rPr lang="ru-RU" sz="2200" b="1" dirty="0">
                <a:solidFill>
                  <a:srgbClr val="002060"/>
                </a:solidFill>
                <a:latin typeface="Arial" pitchFamily="34" charset="0"/>
                <a:cs typeface="Arial" pitchFamily="34" charset="0"/>
              </a:rPr>
              <a:t>Постановление Правительства Российской Федерации от 27 декабря 2010 г. N 1160 «Положение о разработке, утверждении и изменении нормативных правовых актов, содержащих государственные нормативные требования охраны труда» (ст.2)</a:t>
            </a:r>
          </a:p>
        </p:txBody>
      </p:sp>
      <p:sp>
        <p:nvSpPr>
          <p:cNvPr id="66562" name="Rectangle 3"/>
          <p:cNvSpPr>
            <a:spLocks noGrp="1" noChangeArrowheads="1"/>
          </p:cNvSpPr>
          <p:nvPr>
            <p:ph type="body" idx="1"/>
          </p:nvPr>
        </p:nvSpPr>
        <p:spPr>
          <a:xfrm>
            <a:off x="508000" y="1943100"/>
            <a:ext cx="8229600" cy="4302125"/>
          </a:xfrm>
        </p:spPr>
        <p:txBody>
          <a:bodyPr/>
          <a:lstStyle/>
          <a:p>
            <a:pPr algn="just" eaLnBrk="1" hangingPunct="1">
              <a:lnSpc>
                <a:spcPct val="90000"/>
              </a:lnSpc>
              <a:buFont typeface="Wingdings" pitchFamily="2" charset="2"/>
              <a:buNone/>
            </a:pPr>
            <a:r>
              <a:rPr lang="ru-RU" sz="2600" smtClean="0">
                <a:latin typeface="Times New Roman" pitchFamily="18" charset="0"/>
              </a:rPr>
              <a:t>	К нормативным правовым актам, содержащим государственные нормативные требования охраны труда, относятся: </a:t>
            </a:r>
          </a:p>
          <a:p>
            <a:pPr algn="just" eaLnBrk="1" hangingPunct="1">
              <a:lnSpc>
                <a:spcPct val="90000"/>
              </a:lnSpc>
            </a:pPr>
            <a:r>
              <a:rPr lang="ru-RU" sz="2600" smtClean="0">
                <a:latin typeface="Times New Roman" pitchFamily="18" charset="0"/>
              </a:rPr>
              <a:t>	стандарты безопасности труда;</a:t>
            </a:r>
          </a:p>
          <a:p>
            <a:pPr algn="just" eaLnBrk="1" hangingPunct="1">
              <a:lnSpc>
                <a:spcPct val="90000"/>
              </a:lnSpc>
            </a:pPr>
            <a:r>
              <a:rPr lang="ru-RU" sz="2600" smtClean="0">
                <a:latin typeface="Times New Roman" pitchFamily="18" charset="0"/>
              </a:rPr>
              <a:t>	 правила и типовые инструкции по охране труда;</a:t>
            </a:r>
          </a:p>
          <a:p>
            <a:pPr algn="just" eaLnBrk="1" hangingPunct="1">
              <a:lnSpc>
                <a:spcPct val="90000"/>
              </a:lnSpc>
            </a:pPr>
            <a:r>
              <a:rPr lang="ru-RU" sz="2600" smtClean="0">
                <a:latin typeface="Times New Roman" pitchFamily="18" charset="0"/>
              </a:rPr>
              <a:t>	государственные санитарно-эпидемиологические правила и нормативы (санитарные правила и нормы, санитарные нормы, санитарные правила и гигиенические нормативы, устанавливающие требования к факторам рабочей среды и трудового процесса)</a:t>
            </a:r>
          </a:p>
        </p:txBody>
      </p:sp>
      <p:pic>
        <p:nvPicPr>
          <p:cNvPr id="66563" name="Picture 4"/>
          <p:cNvPicPr>
            <a:picLocks noChangeAspect="1" noChangeArrowheads="1"/>
          </p:cNvPicPr>
          <p:nvPr/>
        </p:nvPicPr>
        <p:blipFill>
          <a:blip r:embed="rId2"/>
          <a:srcRect/>
          <a:stretch>
            <a:fillRect/>
          </a:stretch>
        </p:blipFill>
        <p:spPr bwMode="auto">
          <a:xfrm>
            <a:off x="7848600" y="115888"/>
            <a:ext cx="1295400" cy="931862"/>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p:cNvSpPr>
          <p:nvPr>
            <p:ph type="title"/>
          </p:nvPr>
        </p:nvSpPr>
        <p:spPr>
          <a:xfrm>
            <a:off x="395288" y="274638"/>
            <a:ext cx="8291512" cy="1425575"/>
          </a:xfrm>
        </p:spPr>
        <p:txBody>
          <a:bodyPr/>
          <a:lstStyle/>
          <a:p>
            <a:r>
              <a:rPr lang="ru-RU" sz="2000" b="1" smtClean="0">
                <a:solidFill>
                  <a:srgbClr val="002060"/>
                </a:solidFill>
                <a:latin typeface="Arial" charset="0"/>
                <a:cs typeface="Arial" charset="0"/>
              </a:rPr>
              <a:t>Постановление Правительства Российской Федерации от 27 декабря 2010 г. N 1160 «Положение о разработке, утверждении и изменении нормативных правовых актов, содержащих государственные нормативные требования охраны труда» (ст.3)</a:t>
            </a:r>
          </a:p>
        </p:txBody>
      </p:sp>
      <p:sp>
        <p:nvSpPr>
          <p:cNvPr id="67586" name="Rectangle 3"/>
          <p:cNvSpPr>
            <a:spLocks noGrp="1"/>
          </p:cNvSpPr>
          <p:nvPr>
            <p:ph type="body" idx="1"/>
          </p:nvPr>
        </p:nvSpPr>
        <p:spPr>
          <a:xfrm>
            <a:off x="395288" y="1600200"/>
            <a:ext cx="8291512" cy="4781550"/>
          </a:xfrm>
        </p:spPr>
        <p:txBody>
          <a:bodyPr/>
          <a:lstStyle/>
          <a:p>
            <a:pPr>
              <a:lnSpc>
                <a:spcPct val="80000"/>
              </a:lnSpc>
              <a:buFont typeface="Arial" charset="0"/>
              <a:buNone/>
            </a:pPr>
            <a:r>
              <a:rPr lang="ru-RU" sz="2800" smtClean="0"/>
              <a:t>Проекты актов, содержащих требования охраны труда, разрабатываются:</a:t>
            </a:r>
          </a:p>
          <a:p>
            <a:pPr>
              <a:lnSpc>
                <a:spcPct val="80000"/>
              </a:lnSpc>
            </a:pPr>
            <a:r>
              <a:rPr lang="ru-RU" sz="2800" smtClean="0"/>
              <a:t>организациями, учреждениями, ассоциациями, объединениями, государственными внебюджетными фондами;</a:t>
            </a:r>
          </a:p>
          <a:p>
            <a:pPr>
              <a:lnSpc>
                <a:spcPct val="80000"/>
              </a:lnSpc>
            </a:pPr>
            <a:r>
              <a:rPr lang="ru-RU" sz="2800" smtClean="0"/>
              <a:t>федеральными органами исполнительной власти, осуществляющими функции по выработке государственной политики и нормативно-правовому регулированию в установленной сфере деятельности, с участием представителей отраслевых объединений профсоюзов и отраслевых объединений работодателей.</a:t>
            </a:r>
          </a:p>
          <a:p>
            <a:pPr>
              <a:lnSpc>
                <a:spcPct val="80000"/>
              </a:lnSpc>
              <a:buFont typeface="Arial" charset="0"/>
              <a:buNone/>
            </a:pPr>
            <a:endParaRPr lang="ru-RU" sz="280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p:cNvSpPr>
          <p:nvPr>
            <p:ph type="title"/>
          </p:nvPr>
        </p:nvSpPr>
        <p:spPr/>
        <p:txBody>
          <a:bodyPr/>
          <a:lstStyle/>
          <a:p>
            <a:r>
              <a:rPr lang="ru-RU" sz="2000" b="1" smtClean="0">
                <a:solidFill>
                  <a:srgbClr val="002060"/>
                </a:solidFill>
                <a:latin typeface="Arial" charset="0"/>
                <a:cs typeface="Arial" charset="0"/>
              </a:rPr>
              <a:t>Постановление Правительства Российской Федерации от 27 декабря 2010 г. N 1160 «Положение о разработке, утверждении и изменении нормативных правовых актов, содержащих государственные нормативные требования охраны труда» (ст.5-6)</a:t>
            </a:r>
          </a:p>
        </p:txBody>
      </p:sp>
      <p:sp>
        <p:nvSpPr>
          <p:cNvPr id="68610" name="Rectangle 3"/>
          <p:cNvSpPr>
            <a:spLocks noGrp="1"/>
          </p:cNvSpPr>
          <p:nvPr>
            <p:ph type="body" idx="1"/>
          </p:nvPr>
        </p:nvSpPr>
        <p:spPr>
          <a:xfrm>
            <a:off x="468313" y="1844675"/>
            <a:ext cx="8229600" cy="4525963"/>
          </a:xfrm>
        </p:spPr>
        <p:txBody>
          <a:bodyPr/>
          <a:lstStyle/>
          <a:p>
            <a:pPr>
              <a:lnSpc>
                <a:spcPct val="90000"/>
              </a:lnSpc>
            </a:pPr>
            <a:r>
              <a:rPr lang="ru-RU" sz="2400" smtClean="0"/>
              <a:t>Проекты актов, содержащих требования охраны труда, представляются в Министерство здравоохранения и социального развития Российской Федерации … с приложением заключений отраслевых объединений профсоюзов и отраслевых объединений работодателей.</a:t>
            </a:r>
          </a:p>
          <a:p>
            <a:pPr>
              <a:lnSpc>
                <a:spcPct val="90000"/>
              </a:lnSpc>
            </a:pPr>
            <a:endParaRPr lang="ru-RU" sz="2400" smtClean="0"/>
          </a:p>
          <a:p>
            <a:pPr>
              <a:lnSpc>
                <a:spcPct val="90000"/>
              </a:lnSpc>
            </a:pPr>
            <a:r>
              <a:rPr lang="ru-RU" sz="2400" smtClean="0"/>
              <a:t>Акты, содержащие требования охраны труда, издаются Министерством здравоохранения и социального развития Российской Федерации после рассмотрения проектов указанных актов на заседании Российской трехсторонней комиссии по регулированию социально-трудовых отношений.</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p:cNvSpPr>
          <p:nvPr>
            <p:ph type="title"/>
          </p:nvPr>
        </p:nvSpPr>
        <p:spPr>
          <a:xfrm>
            <a:off x="395288" y="274638"/>
            <a:ext cx="8291512" cy="2146300"/>
          </a:xfrm>
        </p:spPr>
        <p:txBody>
          <a:bodyPr/>
          <a:lstStyle/>
          <a:p>
            <a:r>
              <a:rPr lang="ru-RU" sz="2000" smtClean="0">
                <a:latin typeface="Arial Narrow" pitchFamily="34" charset="0"/>
              </a:rPr>
              <a:t>Постановление Правительства РФ от 02.05.2012 N 421 (ред. от 05.05.2012) "О мерах по совершенствованию подготовки нормативных правовых актов федеральных органов исполнительной власти, устанавливающих не относящиеся к сфере технического регулирования обязательные требования" (вместе с "Положением об особенностях подготовки нормативных правовых актов федеральных органов исполнительной власти, устанавливающих не относящиеся к сфере технического регулирования обязательные требования") (п.2)</a:t>
            </a:r>
            <a:endParaRPr lang="ru-RU" sz="4000" smtClean="0"/>
          </a:p>
        </p:txBody>
      </p:sp>
      <p:sp>
        <p:nvSpPr>
          <p:cNvPr id="69634" name="Rectangle 3"/>
          <p:cNvSpPr>
            <a:spLocks noGrp="1"/>
          </p:cNvSpPr>
          <p:nvPr>
            <p:ph type="body" idx="1"/>
          </p:nvPr>
        </p:nvSpPr>
        <p:spPr>
          <a:xfrm>
            <a:off x="250825" y="3213100"/>
            <a:ext cx="8435975" cy="2160588"/>
          </a:xfrm>
        </p:spPr>
        <p:txBody>
          <a:bodyPr/>
          <a:lstStyle/>
          <a:p>
            <a:pPr algn="just">
              <a:buFont typeface="Arial" charset="0"/>
              <a:buNone/>
            </a:pPr>
            <a:r>
              <a:rPr lang="ru-RU" smtClean="0"/>
              <a:t> </a:t>
            </a:r>
            <a:r>
              <a:rPr lang="ru-RU" sz="2000" smtClean="0">
                <a:latin typeface="Arial Narrow" pitchFamily="34" charset="0"/>
              </a:rPr>
              <a:t>К нормативным правовым актам федеральных органов исполнительной власти, содержащим обязательные требования, в отношении которых определяются особенности их подготовки, относятся постановления, приказы, распоряжения, правила, инструкции и положения, устанавливающие (утверждающие)…государственные нормативные требования в области охраны труда</a:t>
            </a:r>
          </a:p>
          <a:p>
            <a:pPr>
              <a:buFont typeface="Arial" charset="0"/>
              <a:buNone/>
            </a:pPr>
            <a:endParaRPr lang="ru-RU" sz="2000" smtClean="0">
              <a:latin typeface="Arial Narrow"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p:cNvSpPr>
          <p:nvPr>
            <p:ph type="title" idx="4294967295"/>
          </p:nvPr>
        </p:nvSpPr>
        <p:spPr>
          <a:xfrm>
            <a:off x="395288" y="274638"/>
            <a:ext cx="8291512" cy="2146300"/>
          </a:xfrm>
        </p:spPr>
        <p:txBody>
          <a:bodyPr/>
          <a:lstStyle/>
          <a:p>
            <a:r>
              <a:rPr lang="ru-RU" sz="2000" smtClean="0">
                <a:latin typeface="Arial Narrow" pitchFamily="34" charset="0"/>
              </a:rPr>
              <a:t>Постановление Правительства РФ от 02.05.2012 N 421 (ред. от 05.05.2012) "О мерах по совершенствованию подготовки нормативных правовых актов федеральных органов исполнительной власти, устанавливающих не относящиеся к сфере технического регулирования обязательные требования" (вместе с "Положением об особенностях подготовки нормативных правовых актов федеральных органов исполнительной власти, устанавливающих не относящиеся к сфере технического регулирования обязательные требования") (п.15)</a:t>
            </a:r>
            <a:endParaRPr lang="ru-RU" sz="4000" smtClean="0"/>
          </a:p>
        </p:txBody>
      </p:sp>
      <p:sp>
        <p:nvSpPr>
          <p:cNvPr id="121859" name="Rectangle 3"/>
          <p:cNvSpPr>
            <a:spLocks noGrp="1"/>
          </p:cNvSpPr>
          <p:nvPr>
            <p:ph type="body" idx="4294967295"/>
          </p:nvPr>
        </p:nvSpPr>
        <p:spPr>
          <a:xfrm>
            <a:off x="107950" y="2708275"/>
            <a:ext cx="8785225" cy="3816350"/>
          </a:xfrm>
        </p:spPr>
        <p:txBody>
          <a:bodyPr/>
          <a:lstStyle/>
          <a:p>
            <a:pPr>
              <a:lnSpc>
                <a:spcPct val="80000"/>
              </a:lnSpc>
            </a:pPr>
            <a:r>
              <a:rPr lang="ru-RU" sz="2000" smtClean="0"/>
              <a:t> Разработчик проводит публичное обсуждение и экспертную оценку проекта акта.</a:t>
            </a:r>
          </a:p>
          <a:p>
            <a:pPr>
              <a:lnSpc>
                <a:spcPct val="80000"/>
              </a:lnSpc>
            </a:pPr>
            <a:endParaRPr lang="ru-RU" sz="2000" smtClean="0"/>
          </a:p>
          <a:p>
            <a:pPr>
              <a:lnSpc>
                <a:spcPct val="80000"/>
              </a:lnSpc>
            </a:pPr>
            <a:r>
              <a:rPr lang="ru-RU" sz="2000" smtClean="0"/>
              <a:t>В этих целях разработчик одновременно размещает проект акта и материалы обоснований к нему на официальном сайте и направляет извещение, содержащее сведения о месте размещения проекта акта на официальном сайте (полный электронный адрес), в заинтересованные федеральные органы исполнительной власти, экспертные организации, представителям предпринимательского сообщества и в иные организации.</a:t>
            </a:r>
          </a:p>
          <a:p>
            <a:pPr>
              <a:lnSpc>
                <a:spcPct val="80000"/>
              </a:lnSpc>
            </a:pPr>
            <a:endParaRPr lang="ru-RU" sz="2000" smtClean="0"/>
          </a:p>
          <a:p>
            <a:pPr algn="just">
              <a:lnSpc>
                <a:spcPct val="80000"/>
              </a:lnSpc>
            </a:pPr>
            <a:r>
              <a:rPr lang="ru-RU" sz="2000" smtClean="0"/>
              <a:t>Разработчик обязан рассмотреть все предложения, поступившие в установленный срок в письменной или электронной форме по результатам публичного обсуждения и экспертной оценки проекта акта, а также предложения, поступившие при проведении консультаций.</a:t>
            </a:r>
          </a:p>
          <a:p>
            <a:pPr algn="just">
              <a:lnSpc>
                <a:spcPct val="80000"/>
              </a:lnSpc>
              <a:buFont typeface="Arial" charset="0"/>
              <a:buNone/>
            </a:pPr>
            <a:endParaRPr lang="ru-RU" sz="1400" smtClean="0">
              <a:latin typeface="Arial Narrow"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406400" y="171450"/>
            <a:ext cx="7543800" cy="1714500"/>
          </a:xfrm>
        </p:spPr>
        <p:txBody>
          <a:bodyPr/>
          <a:lstStyle/>
          <a:p>
            <a:pPr eaLnBrk="1" hangingPunct="1"/>
            <a:r>
              <a:rPr lang="ru-RU" sz="2400" b="1" smtClean="0">
                <a:solidFill>
                  <a:srgbClr val="002060"/>
                </a:solidFill>
                <a:latin typeface="Arial" charset="0"/>
                <a:cs typeface="Arial" charset="0"/>
              </a:rPr>
              <a:t>"Трудовой кодекс Российской Федерации" от 30.12.2001 N 197-ФЗ (принят ГД ФС РФ 21.12.2001) (ред. от 29.12.2010) </a:t>
            </a:r>
            <a:br>
              <a:rPr lang="ru-RU" sz="2400" b="1" smtClean="0">
                <a:solidFill>
                  <a:srgbClr val="002060"/>
                </a:solidFill>
                <a:latin typeface="Arial" charset="0"/>
                <a:cs typeface="Arial" charset="0"/>
              </a:rPr>
            </a:br>
            <a:r>
              <a:rPr lang="ru-RU" sz="2400" b="1" smtClean="0">
                <a:solidFill>
                  <a:srgbClr val="002060"/>
                </a:solidFill>
                <a:latin typeface="Arial" charset="0"/>
                <a:cs typeface="Arial" charset="0"/>
              </a:rPr>
              <a:t>(с изм. и доп., вступающими в силу с 07.01.2011)</a:t>
            </a:r>
          </a:p>
        </p:txBody>
      </p:sp>
      <p:sp>
        <p:nvSpPr>
          <p:cNvPr id="52227" name="Rectangle 3"/>
          <p:cNvSpPr>
            <a:spLocks noGrp="1" noChangeArrowheads="1"/>
          </p:cNvSpPr>
          <p:nvPr>
            <p:ph type="body" idx="1"/>
          </p:nvPr>
        </p:nvSpPr>
        <p:spPr>
          <a:xfrm>
            <a:off x="1619250" y="2133600"/>
            <a:ext cx="7118350" cy="4324350"/>
          </a:xfrm>
        </p:spPr>
        <p:txBody>
          <a:bodyPr rtlCol="0">
            <a:normAutofit lnSpcReduction="10000"/>
          </a:bodyPr>
          <a:lstStyle/>
          <a:p>
            <a:pPr algn="ctr" eaLnBrk="1" fontAlgn="auto" hangingPunct="1">
              <a:lnSpc>
                <a:spcPct val="80000"/>
              </a:lnSpc>
              <a:spcAft>
                <a:spcPts val="0"/>
              </a:spcAft>
              <a:buFont typeface="Wingdings" pitchFamily="2" charset="2"/>
              <a:buNone/>
              <a:defRPr/>
            </a:pPr>
            <a:r>
              <a:rPr lang="ru-RU" sz="2700" dirty="0">
                <a:latin typeface="Arial" pitchFamily="34" charset="0"/>
                <a:cs typeface="Arial" pitchFamily="34" charset="0"/>
              </a:rPr>
              <a:t>Статья 209</a:t>
            </a:r>
          </a:p>
          <a:p>
            <a:pPr algn="just" eaLnBrk="1" fontAlgn="auto" hangingPunct="1">
              <a:lnSpc>
                <a:spcPct val="80000"/>
              </a:lnSpc>
              <a:spcAft>
                <a:spcPts val="0"/>
              </a:spcAft>
              <a:buFont typeface="Wingdings" pitchFamily="2" charset="2"/>
              <a:buNone/>
              <a:defRPr/>
            </a:pPr>
            <a:r>
              <a:rPr lang="ru-RU" sz="2700" dirty="0">
                <a:latin typeface="Arial" pitchFamily="34" charset="0"/>
                <a:cs typeface="Arial" pitchFamily="34" charset="0"/>
              </a:rPr>
              <a:t>	Стандарты безопасности труда - правила, процедуры, критерии и нормативы, направленные на сохранение жизни и здоровья работников в процессе трудовой деятельности и регламентирующие осуществление социально-экономических, организационных, санитарно-гигиенических, лечебно-профилактических, реабилитационных мер в области охраны труда.</a:t>
            </a:r>
          </a:p>
          <a:p>
            <a:pPr algn="just" eaLnBrk="1" fontAlgn="auto" hangingPunct="1">
              <a:lnSpc>
                <a:spcPct val="80000"/>
              </a:lnSpc>
              <a:spcAft>
                <a:spcPts val="0"/>
              </a:spcAft>
              <a:buFont typeface="Wingdings" pitchFamily="2" charset="2"/>
              <a:buNone/>
              <a:defRPr/>
            </a:pPr>
            <a:r>
              <a:rPr lang="ru-RU" sz="2700" dirty="0">
                <a:latin typeface="Arial" pitchFamily="34" charset="0"/>
                <a:cs typeface="Arial" pitchFamily="34" charset="0"/>
              </a:rPr>
              <a:t>	</a:t>
            </a:r>
          </a:p>
          <a:p>
            <a:pPr algn="just" eaLnBrk="1" fontAlgn="auto" hangingPunct="1">
              <a:lnSpc>
                <a:spcPct val="80000"/>
              </a:lnSpc>
              <a:spcAft>
                <a:spcPts val="0"/>
              </a:spcAft>
              <a:buFont typeface="Wingdings" pitchFamily="2" charset="2"/>
              <a:buNone/>
              <a:defRPr/>
            </a:pPr>
            <a:endParaRPr lang="ru-RU" sz="2800" dirty="0">
              <a:latin typeface="Times New Roman" pitchFamily="18" charset="0"/>
            </a:endParaRPr>
          </a:p>
          <a:p>
            <a:pPr algn="ctr" eaLnBrk="1" fontAlgn="auto" hangingPunct="1">
              <a:lnSpc>
                <a:spcPct val="80000"/>
              </a:lnSpc>
              <a:spcAft>
                <a:spcPts val="0"/>
              </a:spcAft>
              <a:buFont typeface="Wingdings" pitchFamily="2" charset="2"/>
              <a:buNone/>
              <a:defRPr/>
            </a:pPr>
            <a:endParaRPr lang="ru-RU" sz="2600" dirty="0">
              <a:latin typeface="Times New Roman" pitchFamily="18" charset="0"/>
            </a:endParaRPr>
          </a:p>
        </p:txBody>
      </p:sp>
      <p:pic>
        <p:nvPicPr>
          <p:cNvPr id="70659" name="Picture 2"/>
          <p:cNvPicPr>
            <a:picLocks noChangeAspect="1" noChangeArrowheads="1"/>
          </p:cNvPicPr>
          <p:nvPr/>
        </p:nvPicPr>
        <p:blipFill>
          <a:blip r:embed="rId2"/>
          <a:srcRect/>
          <a:stretch>
            <a:fillRect/>
          </a:stretch>
        </p:blipFill>
        <p:spPr bwMode="auto">
          <a:xfrm>
            <a:off x="179388" y="1916113"/>
            <a:ext cx="1763712" cy="399415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3"/>
          <p:cNvSpPr>
            <a:spLocks noGrp="1"/>
          </p:cNvSpPr>
          <p:nvPr>
            <p:ph type="body" idx="1"/>
          </p:nvPr>
        </p:nvSpPr>
        <p:spPr>
          <a:xfrm>
            <a:off x="457200" y="836613"/>
            <a:ext cx="8229600" cy="5289550"/>
          </a:xfrm>
        </p:spPr>
        <p:txBody>
          <a:bodyPr/>
          <a:lstStyle/>
          <a:p>
            <a:pPr algn="ctr" eaLnBrk="1" hangingPunct="1">
              <a:buFont typeface="Arial" charset="0"/>
              <a:buNone/>
            </a:pPr>
            <a:endParaRPr lang="ru-RU" smtClean="0">
              <a:latin typeface="Arial" charset="0"/>
            </a:endParaRPr>
          </a:p>
          <a:p>
            <a:pPr algn="ctr" eaLnBrk="1" hangingPunct="1">
              <a:buFont typeface="Arial" charset="0"/>
              <a:buNone/>
            </a:pPr>
            <a:endParaRPr lang="ru-RU" smtClean="0">
              <a:latin typeface="Arial" charset="0"/>
            </a:endParaRPr>
          </a:p>
          <a:p>
            <a:pPr algn="ctr" eaLnBrk="1" hangingPunct="1">
              <a:buFont typeface="Arial" charset="0"/>
              <a:buNone/>
            </a:pPr>
            <a:r>
              <a:rPr lang="ru-RU" sz="4000" b="1" smtClean="0">
                <a:solidFill>
                  <a:srgbClr val="FF0000"/>
                </a:solidFill>
                <a:latin typeface="Arial" charset="0"/>
              </a:rPr>
              <a:t>Стандарт безопасности труда </a:t>
            </a:r>
            <a:r>
              <a:rPr lang="ru-RU" sz="4000" b="1" smtClean="0">
                <a:solidFill>
                  <a:srgbClr val="FF0000"/>
                </a:solidFill>
                <a:latin typeface="Arial" charset="0"/>
                <a:cs typeface="Arial" charset="0"/>
              </a:rPr>
              <a:t>≠ ГОСТ ССБТ</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p:cNvSpPr>
          <p:nvPr>
            <p:ph type="body" idx="1"/>
          </p:nvPr>
        </p:nvSpPr>
        <p:spPr>
          <a:xfrm>
            <a:off x="395288" y="692150"/>
            <a:ext cx="8291512" cy="5761038"/>
          </a:xfrm>
        </p:spPr>
        <p:txBody>
          <a:bodyPr/>
          <a:lstStyle/>
          <a:p>
            <a:pPr algn="just" eaLnBrk="1" hangingPunct="1">
              <a:buFont typeface="Arial" charset="0"/>
              <a:buNone/>
            </a:pPr>
            <a:r>
              <a:rPr lang="ru-RU" smtClean="0"/>
              <a:t>	</a:t>
            </a:r>
            <a:r>
              <a:rPr lang="ru-RU" smtClean="0">
                <a:latin typeface="Arial" charset="0"/>
              </a:rPr>
              <a:t>Приказ Минздравсоцразвития РФ от 17.12.2010 N 1122н "Об утверждении типовых норм бесплатной выдачи работникам смывающих и (или) обезвреживающих средств и стандарта безопасности труда "Обеспечение работников смывающими и (или) обезвреживающими средствами" (Зарегистрировано в Минюсте РФ 22.04.2011 N 20562)</a:t>
            </a:r>
          </a:p>
          <a:p>
            <a:pPr eaLnBrk="1" hangingPunct="1"/>
            <a:endParaRPr lang="ru-RU" smtClean="0">
              <a:latin typeface="Arial"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85750"/>
            <a:ext cx="7543800" cy="342900"/>
          </a:xfrm>
        </p:spPr>
        <p:txBody>
          <a:bodyPr rtlCol="0">
            <a:normAutofit fontScale="90000"/>
          </a:bodyPr>
          <a:lstStyle/>
          <a:p>
            <a:pPr eaLnBrk="1" fontAlgn="auto" hangingPunct="1">
              <a:spcAft>
                <a:spcPts val="0"/>
              </a:spcAft>
              <a:defRPr/>
            </a:pPr>
            <a:r>
              <a:rPr lang="ru-RU" sz="2800" b="1" dirty="0">
                <a:solidFill>
                  <a:srgbClr val="002060"/>
                </a:solidFill>
                <a:latin typeface="Arial" pitchFamily="34" charset="0"/>
                <a:cs typeface="Arial" pitchFamily="34" charset="0"/>
              </a:rPr>
              <a:t>Правила по охране труда -</a:t>
            </a:r>
          </a:p>
        </p:txBody>
      </p:sp>
      <p:sp>
        <p:nvSpPr>
          <p:cNvPr id="73730" name="Rectangle 3"/>
          <p:cNvSpPr>
            <a:spLocks noGrp="1" noChangeArrowheads="1"/>
          </p:cNvSpPr>
          <p:nvPr>
            <p:ph type="body" idx="1"/>
          </p:nvPr>
        </p:nvSpPr>
        <p:spPr>
          <a:xfrm>
            <a:off x="304800" y="800100"/>
            <a:ext cx="7772400" cy="5387975"/>
          </a:xfrm>
        </p:spPr>
        <p:txBody>
          <a:bodyPr/>
          <a:lstStyle/>
          <a:p>
            <a:pPr algn="just" eaLnBrk="1" hangingPunct="1">
              <a:buFont typeface="Wingdings" pitchFamily="2" charset="2"/>
              <a:buNone/>
            </a:pPr>
            <a:r>
              <a:rPr lang="ru-RU" sz="2900" smtClean="0">
                <a:latin typeface="Times New Roman" pitchFamily="18" charset="0"/>
              </a:rPr>
              <a:t>	нормативные правовые акты, содержащие государственные нормативные требования охраны труда, обязательные для исполнения юридическими лицами и физическими лицами при осуществлении ими любых видов деятельности, в том числе при проектировании, строительстве (реконструкции) и эксплуатации объектов, конструировании машин, механизмов и др. оборудования, разработке технологических процессов, организации производства и труда</a:t>
            </a:r>
          </a:p>
          <a:p>
            <a:pPr eaLnBrk="1" hangingPunct="1">
              <a:buFont typeface="Wingdings" pitchFamily="2" charset="2"/>
              <a:buNone/>
            </a:pPr>
            <a:endParaRPr lang="ru-RU" sz="2100" smtClean="0">
              <a:latin typeface="Times New Roman" pitchFamily="18" charset="0"/>
            </a:endParaRPr>
          </a:p>
          <a:p>
            <a:pPr eaLnBrk="1" hangingPunct="1">
              <a:buFont typeface="Wingdings" pitchFamily="2" charset="2"/>
              <a:buNone/>
            </a:pPr>
            <a:endParaRPr lang="ru-RU" sz="2100" smtClean="0">
              <a:latin typeface="Times New Roman" pitchFamily="18" charset="0"/>
            </a:endParaRPr>
          </a:p>
          <a:p>
            <a:pPr eaLnBrk="1" hangingPunct="1">
              <a:buFont typeface="Wingdings" pitchFamily="2" charset="2"/>
              <a:buNone/>
            </a:pPr>
            <a:endParaRPr lang="ru-RU" sz="2100" smtClean="0">
              <a:latin typeface="Times New Roman" pitchFamily="18" charset="0"/>
            </a:endParaRPr>
          </a:p>
        </p:txBody>
      </p:sp>
      <p:pic>
        <p:nvPicPr>
          <p:cNvPr id="73731" name="Picture 2"/>
          <p:cNvPicPr>
            <a:picLocks noChangeAspect="1" noChangeArrowheads="1"/>
          </p:cNvPicPr>
          <p:nvPr/>
        </p:nvPicPr>
        <p:blipFill>
          <a:blip r:embed="rId2"/>
          <a:srcRect/>
          <a:stretch>
            <a:fillRect/>
          </a:stretch>
        </p:blipFill>
        <p:spPr bwMode="auto">
          <a:xfrm>
            <a:off x="8315325" y="4603750"/>
            <a:ext cx="828675" cy="22542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r>
              <a:rPr lang="ru-RU" sz="2000" smtClean="0">
                <a:latin typeface="Arial Unicode MS"/>
              </a:rPr>
              <a:t>В целях государственного управления охраной труда Правительство РФ, уполномоченные федеральные органы исполнительной власти (ч. 4 ст. 216 ТК РФ):</a:t>
            </a:r>
          </a:p>
        </p:txBody>
      </p:sp>
      <p:sp>
        <p:nvSpPr>
          <p:cNvPr id="19458" name="Rectangle 3"/>
          <p:cNvSpPr>
            <a:spLocks noGrp="1"/>
          </p:cNvSpPr>
          <p:nvPr>
            <p:ph type="body" idx="1"/>
          </p:nvPr>
        </p:nvSpPr>
        <p:spPr/>
        <p:txBody>
          <a:bodyPr/>
          <a:lstStyle/>
          <a:p>
            <a:pPr>
              <a:lnSpc>
                <a:spcPct val="80000"/>
              </a:lnSpc>
              <a:buFont typeface="Arial" charset="0"/>
              <a:buNone/>
            </a:pPr>
            <a:r>
              <a:rPr lang="ru-RU" sz="2400" smtClean="0"/>
              <a:t>- обеспечивают разработку нормативных правовых актов, определяющих основы государственного управления охраной труда;</a:t>
            </a:r>
          </a:p>
          <a:p>
            <a:pPr>
              <a:lnSpc>
                <a:spcPct val="80000"/>
              </a:lnSpc>
              <a:buFont typeface="Arial" charset="0"/>
              <a:buNone/>
            </a:pPr>
            <a:r>
              <a:rPr lang="ru-RU" sz="2400" smtClean="0"/>
              <a:t>- разрабатывают федеральные целевые программы улучшения условий и охраны труда и обеспечивают контроль за их выполнением;</a:t>
            </a:r>
          </a:p>
          <a:p>
            <a:pPr>
              <a:lnSpc>
                <a:spcPct val="80000"/>
              </a:lnSpc>
              <a:buFont typeface="Arial" charset="0"/>
              <a:buNone/>
            </a:pPr>
            <a:r>
              <a:rPr lang="ru-RU" sz="2400" smtClean="0"/>
              <a:t>- устанавливают порядок организации и проведения обучения по охране труда работников, в том числе руководителей организаций, работодателей - индивидуальных предпринимателей, проверки знания ими требований охраны труда, а также порядок организации и проведения обучения по оказанию первой помощи пострадавшим на производстве, инструктажа по охране труда, стажировки на рабочем месте;</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406400" y="114300"/>
            <a:ext cx="7543800" cy="1600200"/>
          </a:xfrm>
        </p:spPr>
        <p:txBody>
          <a:bodyPr/>
          <a:lstStyle/>
          <a:p>
            <a:pPr eaLnBrk="1" hangingPunct="1"/>
            <a:r>
              <a:rPr lang="ru-RU" sz="2400" b="1" smtClean="0">
                <a:solidFill>
                  <a:srgbClr val="002060"/>
                </a:solidFill>
                <a:latin typeface="Arial" charset="0"/>
                <a:cs typeface="Arial" charset="0"/>
              </a:rPr>
              <a:t>Постановление Минтруда РФ от 17.12.02 № 80 </a:t>
            </a:r>
            <a:br>
              <a:rPr lang="ru-RU" sz="2400" b="1" smtClean="0">
                <a:solidFill>
                  <a:srgbClr val="002060"/>
                </a:solidFill>
                <a:latin typeface="Arial" charset="0"/>
                <a:cs typeface="Arial" charset="0"/>
              </a:rPr>
            </a:br>
            <a:r>
              <a:rPr lang="ru-RU" sz="2400" b="1" smtClean="0">
                <a:solidFill>
                  <a:srgbClr val="002060"/>
                </a:solidFill>
                <a:latin typeface="Arial" charset="0"/>
                <a:cs typeface="Arial" charset="0"/>
              </a:rPr>
              <a:t>«Об утверждении Методических  рекомендаций по разработке государственных нормативных требований охраны труда»</a:t>
            </a:r>
          </a:p>
        </p:txBody>
      </p:sp>
      <p:sp>
        <p:nvSpPr>
          <p:cNvPr id="74754" name="Rectangle 3"/>
          <p:cNvSpPr>
            <a:spLocks noGrp="1" noChangeArrowheads="1"/>
          </p:cNvSpPr>
          <p:nvPr>
            <p:ph type="body" idx="1"/>
          </p:nvPr>
        </p:nvSpPr>
        <p:spPr>
          <a:xfrm>
            <a:off x="457200" y="1771650"/>
            <a:ext cx="7467600" cy="4800600"/>
          </a:xfrm>
        </p:spPr>
        <p:txBody>
          <a:bodyPr/>
          <a:lstStyle/>
          <a:p>
            <a:pPr algn="just" eaLnBrk="1" hangingPunct="1">
              <a:lnSpc>
                <a:spcPct val="80000"/>
              </a:lnSpc>
              <a:buFont typeface="Wingdings" pitchFamily="2" charset="2"/>
              <a:buNone/>
            </a:pPr>
            <a:r>
              <a:rPr lang="ru-RU" sz="2200" smtClean="0">
                <a:latin typeface="Times New Roman" pitchFamily="18" charset="0"/>
              </a:rPr>
              <a:t>	В межотраслевые и отраслевые правила по охране труда рекомендуется включать главы:</a:t>
            </a:r>
          </a:p>
          <a:p>
            <a:pPr algn="just" eaLnBrk="1" hangingPunct="1">
              <a:lnSpc>
                <a:spcPct val="80000"/>
              </a:lnSpc>
              <a:buFont typeface="Wingdings" pitchFamily="2" charset="2"/>
              <a:buNone/>
            </a:pPr>
            <a:r>
              <a:rPr lang="ru-RU" sz="2200" smtClean="0">
                <a:latin typeface="Times New Roman" pitchFamily="18" charset="0"/>
              </a:rPr>
              <a:t>1. Общие требования.</a:t>
            </a:r>
          </a:p>
          <a:p>
            <a:pPr algn="just" eaLnBrk="1" hangingPunct="1">
              <a:lnSpc>
                <a:spcPct val="80000"/>
              </a:lnSpc>
              <a:buFont typeface="Wingdings" pitchFamily="2" charset="2"/>
              <a:buNone/>
            </a:pPr>
            <a:r>
              <a:rPr lang="ru-RU" sz="2200" smtClean="0">
                <a:latin typeface="Times New Roman" pitchFamily="18" charset="0"/>
              </a:rPr>
              <a:t>2. Требования охраны труда работников при организации и проведении работ.</a:t>
            </a:r>
          </a:p>
          <a:p>
            <a:pPr algn="just" eaLnBrk="1" hangingPunct="1">
              <a:lnSpc>
                <a:spcPct val="80000"/>
              </a:lnSpc>
              <a:buFont typeface="Wingdings" pitchFamily="2" charset="2"/>
              <a:buNone/>
            </a:pPr>
            <a:r>
              <a:rPr lang="ru-RU" sz="2200" smtClean="0">
                <a:latin typeface="Times New Roman" pitchFamily="18" charset="0"/>
              </a:rPr>
              <a:t>3.	Требования, предъявляемые к производственным помещениям и производственным площадкам (для процессов, выполняемых вне производственных помещений), для обеспечения охраны труда работников.</a:t>
            </a:r>
          </a:p>
          <a:p>
            <a:pPr algn="just" eaLnBrk="1" hangingPunct="1">
              <a:lnSpc>
                <a:spcPct val="80000"/>
              </a:lnSpc>
              <a:buFont typeface="Wingdings" pitchFamily="2" charset="2"/>
              <a:buNone/>
            </a:pPr>
            <a:r>
              <a:rPr lang="ru-RU" sz="2200" smtClean="0">
                <a:latin typeface="Times New Roman" pitchFamily="18" charset="0"/>
              </a:rPr>
              <a:t>4.	Требования, предъявляемые </a:t>
            </a:r>
            <a:r>
              <a:rPr lang="ru-RU" sz="2200" smtClean="0">
                <a:solidFill>
                  <a:schemeClr val="tx2"/>
                </a:solidFill>
                <a:latin typeface="Times New Roman" pitchFamily="18" charset="0"/>
              </a:rPr>
              <a:t>к оборудованию,</a:t>
            </a:r>
            <a:r>
              <a:rPr lang="ru-RU" sz="2200" smtClean="0">
                <a:latin typeface="Times New Roman" pitchFamily="18" charset="0"/>
              </a:rPr>
              <a:t> его размещению и организации рабочих мест, для обеспечения охраны труда работников.</a:t>
            </a:r>
          </a:p>
          <a:p>
            <a:pPr algn="just" eaLnBrk="1" hangingPunct="1">
              <a:lnSpc>
                <a:spcPct val="80000"/>
              </a:lnSpc>
              <a:buFont typeface="Wingdings" pitchFamily="2" charset="2"/>
              <a:buNone/>
            </a:pPr>
            <a:r>
              <a:rPr lang="ru-RU" sz="2200" smtClean="0">
                <a:latin typeface="Times New Roman" pitchFamily="18" charset="0"/>
              </a:rPr>
              <a:t>5. Требования, предъявляемые к хранению и транспортировке исходных материалов, заготовок, полуфабрикатов, готовой продукции и отходов производства, для обеспечения охраны труда работников.</a:t>
            </a:r>
          </a:p>
        </p:txBody>
      </p:sp>
      <p:pic>
        <p:nvPicPr>
          <p:cNvPr id="74755" name="Picture 2"/>
          <p:cNvPicPr>
            <a:picLocks noChangeAspect="1" noChangeArrowheads="1"/>
          </p:cNvPicPr>
          <p:nvPr/>
        </p:nvPicPr>
        <p:blipFill>
          <a:blip r:embed="rId2"/>
          <a:srcRect/>
          <a:stretch>
            <a:fillRect/>
          </a:stretch>
        </p:blipFill>
        <p:spPr bwMode="auto">
          <a:xfrm>
            <a:off x="7896225" y="333375"/>
            <a:ext cx="1247775" cy="24892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457200" y="122238"/>
            <a:ext cx="7543800" cy="563562"/>
          </a:xfrm>
        </p:spPr>
        <p:txBody>
          <a:bodyPr/>
          <a:lstStyle/>
          <a:p>
            <a:pPr eaLnBrk="1" hangingPunct="1"/>
            <a:r>
              <a:rPr lang="ru-RU" sz="2800" b="1" smtClean="0">
                <a:solidFill>
                  <a:srgbClr val="002060"/>
                </a:solidFill>
                <a:latin typeface="Arial" charset="0"/>
                <a:cs typeface="Arial" charset="0"/>
              </a:rPr>
              <a:t>Типовая инструкция по охране труда</a:t>
            </a:r>
          </a:p>
        </p:txBody>
      </p:sp>
      <p:sp>
        <p:nvSpPr>
          <p:cNvPr id="57347" name="Rectangle 3"/>
          <p:cNvSpPr>
            <a:spLocks noGrp="1" noChangeArrowheads="1"/>
          </p:cNvSpPr>
          <p:nvPr>
            <p:ph type="body" idx="1"/>
          </p:nvPr>
        </p:nvSpPr>
        <p:spPr>
          <a:xfrm>
            <a:off x="457200" y="800100"/>
            <a:ext cx="8229600" cy="5330825"/>
          </a:xfrm>
        </p:spPr>
        <p:txBody>
          <a:bodyPr rtlCol="0">
            <a:normAutofit lnSpcReduction="10000"/>
          </a:bodyPr>
          <a:lstStyle/>
          <a:p>
            <a:pPr eaLnBrk="1" fontAlgn="auto" hangingPunct="1">
              <a:lnSpc>
                <a:spcPct val="90000"/>
              </a:lnSpc>
              <a:spcAft>
                <a:spcPts val="0"/>
              </a:spcAft>
              <a:buFont typeface="Wingdings" pitchFamily="2" charset="2"/>
              <a:buNone/>
              <a:defRPr/>
            </a:pPr>
            <a:r>
              <a:rPr lang="ru-RU" sz="2100" dirty="0"/>
              <a:t>	</a:t>
            </a:r>
            <a:r>
              <a:rPr lang="ru-RU" sz="2400" dirty="0">
                <a:latin typeface="Times New Roman" pitchFamily="18" charset="0"/>
              </a:rPr>
              <a:t>Разработка типовых инструкций по охране труда осуществляется на основе:</a:t>
            </a:r>
          </a:p>
          <a:p>
            <a:pPr eaLnBrk="1" fontAlgn="auto" hangingPunct="1">
              <a:lnSpc>
                <a:spcPct val="90000"/>
              </a:lnSpc>
              <a:spcAft>
                <a:spcPts val="0"/>
              </a:spcAft>
              <a:buFont typeface="Wingdings" pitchFamily="2" charset="2"/>
              <a:buNone/>
              <a:defRPr/>
            </a:pPr>
            <a:r>
              <a:rPr lang="ru-RU" sz="2400" dirty="0">
                <a:latin typeface="Times New Roman" pitchFamily="18" charset="0"/>
              </a:rPr>
              <a:t>а) правил по охране труда, действующих законов и иных нормативных правовых актов;</a:t>
            </a:r>
          </a:p>
          <a:p>
            <a:pPr eaLnBrk="1" fontAlgn="auto" hangingPunct="1">
              <a:lnSpc>
                <a:spcPct val="90000"/>
              </a:lnSpc>
              <a:spcAft>
                <a:spcPts val="0"/>
              </a:spcAft>
              <a:buFont typeface="Wingdings" pitchFamily="2" charset="2"/>
              <a:buNone/>
              <a:defRPr/>
            </a:pPr>
            <a:r>
              <a:rPr lang="ru-RU" sz="2400" dirty="0">
                <a:latin typeface="Times New Roman" pitchFamily="18" charset="0"/>
              </a:rPr>
              <a:t>б) изучения вида работ, для которого инструкция разрабатывается;</a:t>
            </a:r>
          </a:p>
          <a:p>
            <a:pPr eaLnBrk="1" fontAlgn="auto" hangingPunct="1">
              <a:lnSpc>
                <a:spcPct val="90000"/>
              </a:lnSpc>
              <a:spcAft>
                <a:spcPts val="0"/>
              </a:spcAft>
              <a:buFont typeface="Wingdings" pitchFamily="2" charset="2"/>
              <a:buNone/>
              <a:defRPr/>
            </a:pPr>
            <a:r>
              <a:rPr lang="ru-RU" sz="2400" dirty="0">
                <a:latin typeface="Times New Roman" pitchFamily="18" charset="0"/>
              </a:rPr>
              <a:t>в) изучения условий труда, характерных для соответствующей должности, профессии (вида работ);</a:t>
            </a:r>
          </a:p>
          <a:p>
            <a:pPr eaLnBrk="1" fontAlgn="auto" hangingPunct="1">
              <a:lnSpc>
                <a:spcPct val="90000"/>
              </a:lnSpc>
              <a:spcAft>
                <a:spcPts val="0"/>
              </a:spcAft>
              <a:buFont typeface="Wingdings" pitchFamily="2" charset="2"/>
              <a:buNone/>
              <a:defRPr/>
            </a:pPr>
            <a:r>
              <a:rPr lang="ru-RU" sz="2400" dirty="0">
                <a:latin typeface="Times New Roman" pitchFamily="18" charset="0"/>
              </a:rPr>
              <a:t>г) определения опасных и вредных производственных факторов, характерных для работ, выполняемых работниками соответствующей должности, профессии;</a:t>
            </a:r>
          </a:p>
          <a:p>
            <a:pPr eaLnBrk="1" fontAlgn="auto" hangingPunct="1">
              <a:lnSpc>
                <a:spcPct val="90000"/>
              </a:lnSpc>
              <a:spcAft>
                <a:spcPts val="0"/>
              </a:spcAft>
              <a:buFont typeface="Wingdings" pitchFamily="2" charset="2"/>
              <a:buNone/>
              <a:defRPr/>
            </a:pPr>
            <a:r>
              <a:rPr lang="ru-RU" sz="2400" dirty="0" err="1">
                <a:latin typeface="Times New Roman" pitchFamily="18" charset="0"/>
              </a:rPr>
              <a:t>д</a:t>
            </a:r>
            <a:r>
              <a:rPr lang="ru-RU" sz="2400" dirty="0">
                <a:latin typeface="Times New Roman" pitchFamily="18" charset="0"/>
              </a:rPr>
              <a:t>) анализа типичных, наиболее вероятных причин несчастных случаев на производстве и профессиональных заболеваний;</a:t>
            </a:r>
          </a:p>
          <a:p>
            <a:pPr eaLnBrk="1" fontAlgn="auto" hangingPunct="1">
              <a:lnSpc>
                <a:spcPct val="90000"/>
              </a:lnSpc>
              <a:spcAft>
                <a:spcPts val="0"/>
              </a:spcAft>
              <a:buFont typeface="Wingdings" pitchFamily="2" charset="2"/>
              <a:buNone/>
              <a:defRPr/>
            </a:pPr>
            <a:r>
              <a:rPr lang="ru-RU" sz="2400" dirty="0">
                <a:latin typeface="Times New Roman" pitchFamily="18" charset="0"/>
              </a:rPr>
              <a:t>е) определения наиболее безопасных методов и приемов выполнения работ.</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457200" y="122238"/>
            <a:ext cx="7543800" cy="1592262"/>
          </a:xfrm>
        </p:spPr>
        <p:txBody>
          <a:bodyPr/>
          <a:lstStyle/>
          <a:p>
            <a:pPr eaLnBrk="1" hangingPunct="1"/>
            <a:r>
              <a:rPr lang="ru-RU" sz="2400" smtClean="0">
                <a:solidFill>
                  <a:srgbClr val="002060"/>
                </a:solidFill>
                <a:latin typeface="Arial" charset="0"/>
                <a:cs typeface="Arial" charset="0"/>
              </a:rPr>
              <a:t>Постановление Минтруда РФ от 17.12.02 № 80 </a:t>
            </a:r>
            <a:br>
              <a:rPr lang="ru-RU" sz="2400" smtClean="0">
                <a:solidFill>
                  <a:srgbClr val="002060"/>
                </a:solidFill>
                <a:latin typeface="Arial" charset="0"/>
                <a:cs typeface="Arial" charset="0"/>
              </a:rPr>
            </a:br>
            <a:r>
              <a:rPr lang="ru-RU" sz="2400" smtClean="0">
                <a:solidFill>
                  <a:srgbClr val="002060"/>
                </a:solidFill>
                <a:latin typeface="Arial" charset="0"/>
                <a:cs typeface="Arial" charset="0"/>
              </a:rPr>
              <a:t>«Об утверждении Методических  рекомендаций по разработке государственных нормативных требований охраны труда»</a:t>
            </a:r>
          </a:p>
        </p:txBody>
      </p:sp>
      <p:sp>
        <p:nvSpPr>
          <p:cNvPr id="56323" name="Rectangle 3"/>
          <p:cNvSpPr>
            <a:spLocks noGrp="1" noChangeArrowheads="1"/>
          </p:cNvSpPr>
          <p:nvPr>
            <p:ph type="body" idx="1"/>
          </p:nvPr>
        </p:nvSpPr>
        <p:spPr>
          <a:xfrm>
            <a:off x="755650" y="3544888"/>
            <a:ext cx="8229600" cy="3313112"/>
          </a:xfrm>
        </p:spPr>
        <p:txBody>
          <a:bodyPr rtlCol="0">
            <a:normAutofit lnSpcReduction="10000"/>
          </a:bodyPr>
          <a:lstStyle/>
          <a:p>
            <a:pPr marL="514350" indent="-514350" algn="just" eaLnBrk="1" fontAlgn="auto" hangingPunct="1">
              <a:lnSpc>
                <a:spcPct val="90000"/>
              </a:lnSpc>
              <a:spcAft>
                <a:spcPts val="0"/>
              </a:spcAft>
              <a:buFont typeface="Wingdings" pitchFamily="2" charset="2"/>
              <a:buAutoNum type="arabicPeriod"/>
              <a:defRPr/>
            </a:pPr>
            <a:r>
              <a:rPr lang="ru-RU" sz="2800" dirty="0" smtClean="0">
                <a:latin typeface="Arial" pitchFamily="34" charset="0"/>
                <a:cs typeface="Arial" pitchFamily="34" charset="0"/>
              </a:rPr>
              <a:t>Общие </a:t>
            </a:r>
            <a:r>
              <a:rPr lang="ru-RU" sz="2800" dirty="0">
                <a:latin typeface="Arial" pitchFamily="34" charset="0"/>
                <a:cs typeface="Arial" pitchFamily="34" charset="0"/>
              </a:rPr>
              <a:t>требования охраны труда.</a:t>
            </a:r>
          </a:p>
          <a:p>
            <a:pPr marL="514350" indent="-514350" algn="just" eaLnBrk="1" fontAlgn="auto" hangingPunct="1">
              <a:lnSpc>
                <a:spcPct val="90000"/>
              </a:lnSpc>
              <a:spcAft>
                <a:spcPts val="0"/>
              </a:spcAft>
              <a:buFont typeface="Arial" pitchFamily="34" charset="0"/>
              <a:buNone/>
              <a:defRPr/>
            </a:pPr>
            <a:r>
              <a:rPr lang="ru-RU" sz="2800" dirty="0" smtClean="0">
                <a:latin typeface="Arial" pitchFamily="34" charset="0"/>
                <a:cs typeface="Arial" pitchFamily="34" charset="0"/>
              </a:rPr>
              <a:t>2</a:t>
            </a:r>
            <a:r>
              <a:rPr lang="ru-RU" sz="2800" dirty="0">
                <a:latin typeface="Arial" pitchFamily="34" charset="0"/>
                <a:cs typeface="Arial" pitchFamily="34" charset="0"/>
              </a:rPr>
              <a:t>. Требования охраны труда перед началом работы.</a:t>
            </a:r>
          </a:p>
          <a:p>
            <a:pPr algn="just" eaLnBrk="1" fontAlgn="auto" hangingPunct="1">
              <a:lnSpc>
                <a:spcPct val="90000"/>
              </a:lnSpc>
              <a:spcAft>
                <a:spcPts val="0"/>
              </a:spcAft>
              <a:buFont typeface="Wingdings" pitchFamily="2" charset="2"/>
              <a:buNone/>
              <a:defRPr/>
            </a:pPr>
            <a:r>
              <a:rPr lang="ru-RU" sz="2800" dirty="0" smtClean="0">
                <a:latin typeface="Arial" pitchFamily="34" charset="0"/>
                <a:cs typeface="Arial" pitchFamily="34" charset="0"/>
              </a:rPr>
              <a:t>3</a:t>
            </a:r>
            <a:r>
              <a:rPr lang="ru-RU" sz="2800" dirty="0">
                <a:latin typeface="Arial" pitchFamily="34" charset="0"/>
                <a:cs typeface="Arial" pitchFamily="34" charset="0"/>
              </a:rPr>
              <a:t>. Требования охраны труда во время работы.</a:t>
            </a:r>
          </a:p>
          <a:p>
            <a:pPr algn="just" eaLnBrk="1" fontAlgn="auto" hangingPunct="1">
              <a:lnSpc>
                <a:spcPct val="90000"/>
              </a:lnSpc>
              <a:spcAft>
                <a:spcPts val="0"/>
              </a:spcAft>
              <a:buFont typeface="Wingdings" pitchFamily="2" charset="2"/>
              <a:buNone/>
              <a:defRPr/>
            </a:pPr>
            <a:r>
              <a:rPr lang="ru-RU" sz="2800" dirty="0" smtClean="0">
                <a:latin typeface="Arial" pitchFamily="34" charset="0"/>
                <a:cs typeface="Arial" pitchFamily="34" charset="0"/>
              </a:rPr>
              <a:t>4</a:t>
            </a:r>
            <a:r>
              <a:rPr lang="ru-RU" sz="2800" dirty="0">
                <a:latin typeface="Arial" pitchFamily="34" charset="0"/>
                <a:cs typeface="Arial" pitchFamily="34" charset="0"/>
              </a:rPr>
              <a:t>. Требования охраны труда в аварийных ситуациях.</a:t>
            </a:r>
          </a:p>
          <a:p>
            <a:pPr algn="just" eaLnBrk="1" fontAlgn="auto" hangingPunct="1">
              <a:lnSpc>
                <a:spcPct val="90000"/>
              </a:lnSpc>
              <a:spcAft>
                <a:spcPts val="0"/>
              </a:spcAft>
              <a:buFont typeface="Wingdings" pitchFamily="2" charset="2"/>
              <a:buNone/>
              <a:defRPr/>
            </a:pPr>
            <a:r>
              <a:rPr lang="ru-RU" sz="2800" dirty="0" smtClean="0">
                <a:latin typeface="Arial" pitchFamily="34" charset="0"/>
                <a:cs typeface="Arial" pitchFamily="34" charset="0"/>
              </a:rPr>
              <a:t>5</a:t>
            </a:r>
            <a:r>
              <a:rPr lang="ru-RU" sz="2800" dirty="0">
                <a:latin typeface="Arial" pitchFamily="34" charset="0"/>
                <a:cs typeface="Arial" pitchFamily="34" charset="0"/>
              </a:rPr>
              <a:t>. Требования охраны труда по окончании работы.</a:t>
            </a:r>
          </a:p>
        </p:txBody>
      </p:sp>
      <p:pic>
        <p:nvPicPr>
          <p:cNvPr id="76803" name="Picture 2"/>
          <p:cNvPicPr>
            <a:picLocks noChangeAspect="1" noChangeArrowheads="1"/>
          </p:cNvPicPr>
          <p:nvPr/>
        </p:nvPicPr>
        <p:blipFill>
          <a:blip r:embed="rId2"/>
          <a:srcRect/>
          <a:stretch>
            <a:fillRect/>
          </a:stretch>
        </p:blipFill>
        <p:spPr bwMode="auto">
          <a:xfrm>
            <a:off x="3348038" y="1700213"/>
            <a:ext cx="2592387" cy="1763712"/>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508000" y="171450"/>
            <a:ext cx="7543800" cy="1371600"/>
          </a:xfrm>
        </p:spPr>
        <p:txBody>
          <a:bodyPr rtlCol="0">
            <a:normAutofit fontScale="90000"/>
          </a:bodyPr>
          <a:lstStyle/>
          <a:p>
            <a:pPr eaLnBrk="1" fontAlgn="auto" hangingPunct="1">
              <a:spcAft>
                <a:spcPts val="0"/>
              </a:spcAft>
              <a:defRPr/>
            </a:pPr>
            <a:r>
              <a:rPr lang="ru-RU" sz="1900" dirty="0"/>
              <a:t/>
            </a:r>
            <a:br>
              <a:rPr lang="ru-RU" sz="1900" dirty="0"/>
            </a:br>
            <a:r>
              <a:rPr lang="ru-RU" sz="2700" b="1" dirty="0">
                <a:solidFill>
                  <a:srgbClr val="002060"/>
                </a:solidFill>
                <a:latin typeface="Arial" pitchFamily="34" charset="0"/>
                <a:cs typeface="Arial" pitchFamily="34" charset="0"/>
              </a:rPr>
              <a:t>Федеральный закон Российской Федерации от 30 марта 1999 года	N 52-ФЗ «О санитарно-эпидемиологическом благополучии населения»:</a:t>
            </a:r>
            <a:r>
              <a:rPr lang="ru-RU" sz="2400" dirty="0">
                <a:latin typeface="Times New Roman" pitchFamily="18" charset="0"/>
              </a:rPr>
              <a:t/>
            </a:r>
            <a:br>
              <a:rPr lang="ru-RU" sz="2400" dirty="0">
                <a:latin typeface="Times New Roman" pitchFamily="18" charset="0"/>
              </a:rPr>
            </a:br>
            <a:endParaRPr lang="ru-RU" sz="2400" dirty="0">
              <a:latin typeface="Times New Roman" pitchFamily="18" charset="0"/>
            </a:endParaRPr>
          </a:p>
        </p:txBody>
      </p:sp>
      <p:sp>
        <p:nvSpPr>
          <p:cNvPr id="60419" name="Rectangle 3"/>
          <p:cNvSpPr>
            <a:spLocks noGrp="1" noChangeArrowheads="1"/>
          </p:cNvSpPr>
          <p:nvPr>
            <p:ph type="body" idx="1"/>
          </p:nvPr>
        </p:nvSpPr>
        <p:spPr>
          <a:xfrm>
            <a:off x="755650" y="1773238"/>
            <a:ext cx="8126413" cy="4697412"/>
          </a:xfrm>
        </p:spPr>
        <p:txBody>
          <a:bodyPr rtlCol="0">
            <a:normAutofit lnSpcReduction="10000"/>
          </a:bodyPr>
          <a:lstStyle/>
          <a:p>
            <a:pPr algn="ctr" eaLnBrk="1" fontAlgn="auto" hangingPunct="1">
              <a:lnSpc>
                <a:spcPct val="80000"/>
              </a:lnSpc>
              <a:spcAft>
                <a:spcPts val="0"/>
              </a:spcAft>
              <a:buFont typeface="Wingdings" pitchFamily="2" charset="2"/>
              <a:buNone/>
              <a:defRPr/>
            </a:pPr>
            <a:r>
              <a:rPr lang="ru-RU" sz="2400" dirty="0">
                <a:latin typeface="Arial" pitchFamily="34" charset="0"/>
                <a:cs typeface="Arial" pitchFamily="34" charset="0"/>
              </a:rPr>
              <a:t>Статья 1</a:t>
            </a:r>
            <a:r>
              <a:rPr lang="ru-RU" sz="2100" dirty="0">
                <a:latin typeface="Arial" pitchFamily="34" charset="0"/>
                <a:cs typeface="Arial" pitchFamily="34" charset="0"/>
              </a:rPr>
              <a:t>:</a:t>
            </a:r>
          </a:p>
          <a:p>
            <a:pPr algn="just" eaLnBrk="1" fontAlgn="auto" hangingPunct="1">
              <a:lnSpc>
                <a:spcPct val="80000"/>
              </a:lnSpc>
              <a:spcAft>
                <a:spcPts val="0"/>
              </a:spcAft>
              <a:buFont typeface="Arial" pitchFamily="34" charset="0"/>
              <a:buChar char="•"/>
              <a:defRPr/>
            </a:pPr>
            <a:r>
              <a:rPr lang="ru-RU" sz="2400" dirty="0">
                <a:latin typeface="Arial" pitchFamily="34" charset="0"/>
                <a:cs typeface="Arial" pitchFamily="34" charset="0"/>
              </a:rPr>
              <a:t>Гигиенический норматив - установленное исследованиями допустимое максимальное или минимальное количественное и (или) качественное значение показателя, характеризующего тот или иной фактор среды обитания с позиций его безопасности и (или) безвредности для человека;</a:t>
            </a:r>
          </a:p>
          <a:p>
            <a:pPr algn="just" eaLnBrk="1" fontAlgn="auto" hangingPunct="1">
              <a:lnSpc>
                <a:spcPct val="80000"/>
              </a:lnSpc>
              <a:spcAft>
                <a:spcPts val="0"/>
              </a:spcAft>
              <a:buFont typeface="Arial" pitchFamily="34" charset="0"/>
              <a:buChar char="•"/>
              <a:defRPr/>
            </a:pPr>
            <a:r>
              <a:rPr lang="ru-RU" sz="2400" dirty="0">
                <a:latin typeface="Arial" pitchFamily="34" charset="0"/>
                <a:cs typeface="Arial" pitchFamily="34" charset="0"/>
              </a:rPr>
              <a:t>Государственные санитарно-эпидемиологические правила и нормативы </a:t>
            </a:r>
            <a:r>
              <a:rPr lang="ru-RU" sz="2400" dirty="0" smtClean="0">
                <a:latin typeface="Arial" pitchFamily="34" charset="0"/>
                <a:cs typeface="Arial" pitchFamily="34" charset="0"/>
              </a:rPr>
              <a:t>(санитарные </a:t>
            </a:r>
            <a:r>
              <a:rPr lang="ru-RU" sz="2400" dirty="0">
                <a:latin typeface="Arial" pitchFamily="34" charset="0"/>
                <a:cs typeface="Arial" pitchFamily="34" charset="0"/>
              </a:rPr>
              <a:t>правила) - нормативные правовые акты, устанавливающие санитарно-эпидемиологические требования (в том числе критерии безопасности и (или) безвредности факторов среды обитания для человека, гигиенические и иные нормативы), несоблюдение которых создает угрозу жизни или здоровью человека, а также угрозу возникновения и распространения заболеваний; </a:t>
            </a:r>
          </a:p>
        </p:txBody>
      </p:sp>
      <p:pic>
        <p:nvPicPr>
          <p:cNvPr id="77827" name="Picture 2"/>
          <p:cNvPicPr>
            <a:picLocks noChangeAspect="1" noChangeArrowheads="1"/>
          </p:cNvPicPr>
          <p:nvPr/>
        </p:nvPicPr>
        <p:blipFill>
          <a:blip r:embed="rId2"/>
          <a:srcRect/>
          <a:stretch>
            <a:fillRect/>
          </a:stretch>
        </p:blipFill>
        <p:spPr bwMode="auto">
          <a:xfrm>
            <a:off x="179388" y="4292600"/>
            <a:ext cx="828675" cy="225425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p:cNvPicPr>
            <a:picLocks noChangeAspect="1" noChangeArrowheads="1"/>
          </p:cNvPicPr>
          <p:nvPr/>
        </p:nvPicPr>
        <p:blipFill>
          <a:blip r:embed="rId2"/>
          <a:srcRect/>
          <a:stretch>
            <a:fillRect/>
          </a:stretch>
        </p:blipFill>
        <p:spPr bwMode="auto">
          <a:xfrm>
            <a:off x="0" y="1052513"/>
            <a:ext cx="8945563" cy="5343525"/>
          </a:xfrm>
          <a:prstGeom prst="rect">
            <a:avLst/>
          </a:prstGeom>
          <a:noFill/>
          <a:ln w="9525">
            <a:noFill/>
            <a:miter lim="800000"/>
            <a:headEnd/>
            <a:tailEnd/>
          </a:ln>
        </p:spPr>
      </p:pic>
      <p:sp>
        <p:nvSpPr>
          <p:cNvPr id="3" name="Заголовок 2"/>
          <p:cNvSpPr>
            <a:spLocks noGrp="1"/>
          </p:cNvSpPr>
          <p:nvPr>
            <p:ph type="title"/>
          </p:nvPr>
        </p:nvSpPr>
        <p:spPr>
          <a:xfrm>
            <a:off x="457200" y="274638"/>
            <a:ext cx="8229600" cy="706437"/>
          </a:xfrm>
        </p:spPr>
        <p:txBody>
          <a:bodyPr rtlCol="0">
            <a:normAutofit fontScale="90000"/>
          </a:bodyPr>
          <a:lstStyle/>
          <a:p>
            <a:pPr eaLnBrk="1" fontAlgn="auto" hangingPunct="1">
              <a:spcAft>
                <a:spcPts val="0"/>
              </a:spcAft>
              <a:defRPr/>
            </a:pPr>
            <a:r>
              <a:rPr lang="ru-RU" sz="2400" b="1" dirty="0" smtClean="0">
                <a:solidFill>
                  <a:srgbClr val="002060"/>
                </a:solidFill>
                <a:latin typeface="Arial" pitchFamily="34" charset="0"/>
                <a:cs typeface="Arial" pitchFamily="34" charset="0"/>
              </a:rPr>
              <a:t>ГОСУДАРСТВЕННЫЕ САНИТАРНО-ЭПИДЕМИОЛОГИЧЕСКИЕ ПРАВИЛА И НОРМАТИВЫ</a:t>
            </a:r>
            <a:endParaRPr lang="ru-RU" sz="2400" b="1" dirty="0">
              <a:solidFill>
                <a:srgbClr val="002060"/>
              </a:solidFill>
              <a:latin typeface="Arial" pitchFamily="34" charset="0"/>
              <a:cs typeface="Arial"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406400" y="171450"/>
            <a:ext cx="7543800" cy="954088"/>
          </a:xfrm>
        </p:spPr>
        <p:txBody>
          <a:bodyPr/>
          <a:lstStyle/>
          <a:p>
            <a:pPr eaLnBrk="1" hangingPunct="1"/>
            <a:r>
              <a:rPr lang="ru-RU" sz="2400" b="1" smtClean="0">
                <a:solidFill>
                  <a:srgbClr val="002060"/>
                </a:solidFill>
                <a:latin typeface="Arial" charset="0"/>
                <a:cs typeface="Arial" charset="0"/>
              </a:rPr>
              <a:t>Методические документы в системе санитарно-гигиенического и эпидемиологического нормирования </a:t>
            </a:r>
          </a:p>
        </p:txBody>
      </p:sp>
      <p:sp>
        <p:nvSpPr>
          <p:cNvPr id="79874" name="Rectangle 3"/>
          <p:cNvSpPr>
            <a:spLocks noGrp="1" noChangeArrowheads="1"/>
          </p:cNvSpPr>
          <p:nvPr>
            <p:ph type="body" idx="1"/>
          </p:nvPr>
        </p:nvSpPr>
        <p:spPr>
          <a:xfrm>
            <a:off x="179388" y="1428750"/>
            <a:ext cx="8785225" cy="5429250"/>
          </a:xfrm>
        </p:spPr>
        <p:txBody>
          <a:bodyPr/>
          <a:lstStyle/>
          <a:p>
            <a:pPr algn="just" eaLnBrk="1" hangingPunct="1">
              <a:lnSpc>
                <a:spcPct val="80000"/>
              </a:lnSpc>
            </a:pPr>
            <a:r>
              <a:rPr lang="ru-RU" sz="2200" b="1" smtClean="0">
                <a:latin typeface="Arial" charset="0"/>
                <a:cs typeface="Arial" charset="0"/>
              </a:rPr>
              <a:t>Руководство (Р)</a:t>
            </a:r>
            <a:r>
              <a:rPr lang="ru-RU" sz="2200" smtClean="0">
                <a:latin typeface="Arial" charset="0"/>
                <a:cs typeface="Arial" charset="0"/>
              </a:rPr>
              <a:t> - свод обязательных к исполнению распорядительных и методических документов по вопросам организации государственного санитарно-эпидемиологического надзора, санитарно-гигиенического и эпидемиологического нормирования, выполнения требований санитарного законодательства Российской Федерации;</a:t>
            </a:r>
          </a:p>
          <a:p>
            <a:pPr algn="just" eaLnBrk="1" hangingPunct="1">
              <a:lnSpc>
                <a:spcPct val="80000"/>
              </a:lnSpc>
            </a:pPr>
            <a:r>
              <a:rPr lang="ru-RU" sz="2200" b="1" smtClean="0">
                <a:latin typeface="Arial" charset="0"/>
                <a:cs typeface="Arial" charset="0"/>
              </a:rPr>
              <a:t>Методические указания (МУ)</a:t>
            </a:r>
            <a:r>
              <a:rPr lang="ru-RU" sz="2200" smtClean="0">
                <a:latin typeface="Arial" charset="0"/>
                <a:cs typeface="Arial" charset="0"/>
              </a:rPr>
              <a:t> - документы, устанавливающие обязательные к исполнению требования по организации и проведению государственного санитарно-эпидемиологического надзора, регламентации деятельности в системе санитарно-гигиенического и эпидемиологического нормирования;</a:t>
            </a:r>
          </a:p>
          <a:p>
            <a:pPr algn="just" eaLnBrk="1" hangingPunct="1">
              <a:lnSpc>
                <a:spcPct val="80000"/>
              </a:lnSpc>
            </a:pPr>
            <a:r>
              <a:rPr lang="ru-RU" sz="2200" b="1" smtClean="0">
                <a:latin typeface="Arial" charset="0"/>
                <a:cs typeface="Arial" charset="0"/>
              </a:rPr>
              <a:t>Методические указания по методам контроля (МУК)</a:t>
            </a:r>
            <a:r>
              <a:rPr lang="ru-RU" sz="2200" smtClean="0">
                <a:latin typeface="Arial" charset="0"/>
                <a:cs typeface="Arial" charset="0"/>
              </a:rPr>
              <a:t> - документы, содержащие обязательные для исполнения требования к методам контроля и методикам качественного и количественного определения химических, биологических и физических факторов среды обитания человека, которые оказывают или могут оказывать опасное и вредное влияние на здоровье человека.</a:t>
            </a:r>
          </a:p>
        </p:txBody>
      </p:sp>
      <p:pic>
        <p:nvPicPr>
          <p:cNvPr id="79875" name="Picture 4"/>
          <p:cNvPicPr>
            <a:picLocks noChangeAspect="1" noChangeArrowheads="1"/>
          </p:cNvPicPr>
          <p:nvPr/>
        </p:nvPicPr>
        <p:blipFill>
          <a:blip r:embed="rId2"/>
          <a:srcRect/>
          <a:stretch>
            <a:fillRect/>
          </a:stretch>
        </p:blipFill>
        <p:spPr bwMode="auto">
          <a:xfrm>
            <a:off x="7596188" y="476250"/>
            <a:ext cx="1296987" cy="931863"/>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1143000" y="228600"/>
            <a:ext cx="7313613" cy="752475"/>
          </a:xfrm>
        </p:spPr>
        <p:txBody>
          <a:bodyPr/>
          <a:lstStyle/>
          <a:p>
            <a:pPr eaLnBrk="1" hangingPunct="1"/>
            <a:r>
              <a:rPr lang="ru-RU" sz="2400" b="1" smtClean="0">
                <a:solidFill>
                  <a:srgbClr val="002060"/>
                </a:solidFill>
                <a:latin typeface="Arial" charset="0"/>
                <a:cs typeface="Arial" charset="0"/>
              </a:rPr>
              <a:t>Нормативные правовые основы охраны труда</a:t>
            </a:r>
          </a:p>
        </p:txBody>
      </p:sp>
      <p:sp>
        <p:nvSpPr>
          <p:cNvPr id="80898" name="Rectangle 3"/>
          <p:cNvSpPr>
            <a:spLocks noGrp="1" noChangeArrowheads="1"/>
          </p:cNvSpPr>
          <p:nvPr>
            <p:ph type="body" idx="1"/>
          </p:nvPr>
        </p:nvSpPr>
        <p:spPr>
          <a:xfrm>
            <a:off x="971550" y="1106488"/>
            <a:ext cx="7921625" cy="5751512"/>
          </a:xfrm>
        </p:spPr>
        <p:txBody>
          <a:bodyPr/>
          <a:lstStyle/>
          <a:p>
            <a:pPr algn="just" eaLnBrk="1" hangingPunct="1">
              <a:lnSpc>
                <a:spcPct val="80000"/>
              </a:lnSpc>
            </a:pPr>
            <a:r>
              <a:rPr lang="ru-RU" sz="2000" b="1" smtClean="0">
                <a:latin typeface="Arial" charset="0"/>
                <a:cs typeface="Arial" charset="0"/>
              </a:rPr>
              <a:t>Общая часть устанавливает требования, касающиеся всех видов деятельности.</a:t>
            </a:r>
            <a:r>
              <a:rPr lang="ru-RU" sz="2000" smtClean="0">
                <a:latin typeface="Arial" charset="0"/>
                <a:cs typeface="Arial" charset="0"/>
              </a:rPr>
              <a:t> </a:t>
            </a:r>
          </a:p>
          <a:p>
            <a:pPr algn="just" eaLnBrk="1" hangingPunct="1">
              <a:lnSpc>
                <a:spcPct val="80000"/>
              </a:lnSpc>
              <a:buFont typeface="Wingdings" pitchFamily="2" charset="2"/>
              <a:buNone/>
            </a:pPr>
            <a:r>
              <a:rPr lang="ru-RU" sz="2000" smtClean="0">
                <a:latin typeface="Arial" charset="0"/>
                <a:cs typeface="Arial" charset="0"/>
              </a:rPr>
              <a:t>	К общей части можно отнести следующие нормативные правовые акты: Трудовой кодекс Российской Федерации, указы Президента, постановления Правительства РФ, постановления и приказы Министерства здравоохранения и социального развития, постановления и приказы других министерств межотраслевой компетенции. </a:t>
            </a:r>
            <a:endParaRPr lang="ru-RU" sz="2000" b="1" smtClean="0">
              <a:latin typeface="Arial" charset="0"/>
              <a:cs typeface="Arial" charset="0"/>
            </a:endParaRPr>
          </a:p>
          <a:p>
            <a:pPr algn="just" eaLnBrk="1" hangingPunct="1">
              <a:lnSpc>
                <a:spcPct val="80000"/>
              </a:lnSpc>
            </a:pPr>
            <a:r>
              <a:rPr lang="ru-RU" sz="2000" b="1" smtClean="0">
                <a:latin typeface="Arial" charset="0"/>
                <a:cs typeface="Arial" charset="0"/>
              </a:rPr>
              <a:t>Особенная часть касается отдельных видов деятельности</a:t>
            </a:r>
            <a:r>
              <a:rPr lang="ru-RU" sz="2000" smtClean="0">
                <a:latin typeface="Arial" charset="0"/>
                <a:cs typeface="Arial" charset="0"/>
              </a:rPr>
              <a:t>, например, эксплуатация электрических или тепловых установок, объектов котлонадзора или подъемных сооружений, строительство, транспорт, связь и др. Особенная часть может включать федеральные законы, указы Президента, постановления Правительства, постановления и приказы руководителя министерства или ведомства. </a:t>
            </a:r>
            <a:endParaRPr lang="ru-RU" sz="2000" b="1" smtClean="0">
              <a:latin typeface="Arial" charset="0"/>
              <a:cs typeface="Arial" charset="0"/>
            </a:endParaRPr>
          </a:p>
          <a:p>
            <a:pPr algn="just" eaLnBrk="1" hangingPunct="1">
              <a:lnSpc>
                <a:spcPct val="80000"/>
              </a:lnSpc>
            </a:pPr>
            <a:r>
              <a:rPr lang="ru-RU" sz="2000" b="1" smtClean="0">
                <a:latin typeface="Arial" charset="0"/>
                <a:cs typeface="Arial" charset="0"/>
              </a:rPr>
              <a:t>Специальная часть регламентирует вопросы охраны труда в отдельной организации, предприятии</a:t>
            </a:r>
            <a:r>
              <a:rPr lang="ru-RU" sz="2000" smtClean="0">
                <a:latin typeface="Arial" charset="0"/>
                <a:cs typeface="Arial" charset="0"/>
              </a:rPr>
              <a:t>. К специальной части относятся приказы и распоряжения руководителя организации, утвержденные им перечни, подписанные уполномоченной комиссией протоколы, зарегистрированные в установленном порядке журналы, удостоверения и другие нормативные правовые акты (НПА) </a:t>
            </a:r>
          </a:p>
        </p:txBody>
      </p:sp>
      <p:pic>
        <p:nvPicPr>
          <p:cNvPr id="80899" name="Picture 2"/>
          <p:cNvPicPr>
            <a:picLocks noChangeAspect="1" noChangeArrowheads="1"/>
          </p:cNvPicPr>
          <p:nvPr/>
        </p:nvPicPr>
        <p:blipFill>
          <a:blip r:embed="rId2"/>
          <a:srcRect/>
          <a:stretch>
            <a:fillRect/>
          </a:stretch>
        </p:blipFill>
        <p:spPr bwMode="auto">
          <a:xfrm>
            <a:off x="0" y="836613"/>
            <a:ext cx="1062038" cy="5832475"/>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1" name="Group 19"/>
          <p:cNvGrpSpPr>
            <a:grpSpLocks noChangeAspect="1"/>
          </p:cNvGrpSpPr>
          <p:nvPr/>
        </p:nvGrpSpPr>
        <p:grpSpPr bwMode="auto">
          <a:xfrm>
            <a:off x="2268538" y="0"/>
            <a:ext cx="6257925" cy="7143750"/>
            <a:chOff x="2192" y="1835"/>
            <a:chExt cx="7445" cy="8640"/>
          </a:xfrm>
        </p:grpSpPr>
        <p:sp>
          <p:nvSpPr>
            <p:cNvPr id="81923" name="AutoShape 20"/>
            <p:cNvSpPr>
              <a:spLocks noChangeAspect="1" noChangeArrowheads="1"/>
            </p:cNvSpPr>
            <p:nvPr/>
          </p:nvSpPr>
          <p:spPr bwMode="auto">
            <a:xfrm>
              <a:off x="2192" y="1835"/>
              <a:ext cx="7445" cy="8640"/>
            </a:xfrm>
            <a:prstGeom prst="rect">
              <a:avLst/>
            </a:prstGeom>
            <a:noFill/>
            <a:ln w="9525">
              <a:noFill/>
              <a:miter lim="800000"/>
              <a:headEnd/>
              <a:tailEnd/>
            </a:ln>
          </p:spPr>
          <p:txBody>
            <a:bodyPr/>
            <a:lstStyle/>
            <a:p>
              <a:endParaRPr lang="ru-RU">
                <a:latin typeface="Calibri" pitchFamily="34" charset="0"/>
              </a:endParaRPr>
            </a:p>
          </p:txBody>
        </p:sp>
        <p:sp>
          <p:nvSpPr>
            <p:cNvPr id="81924" name="Text Box 21"/>
            <p:cNvSpPr txBox="1">
              <a:spLocks noChangeArrowheads="1"/>
            </p:cNvSpPr>
            <p:nvPr/>
          </p:nvSpPr>
          <p:spPr bwMode="auto">
            <a:xfrm>
              <a:off x="3082" y="1958"/>
              <a:ext cx="5582" cy="1112"/>
            </a:xfrm>
            <a:prstGeom prst="rect">
              <a:avLst/>
            </a:prstGeom>
            <a:solidFill>
              <a:srgbClr val="969696"/>
            </a:solidFill>
            <a:ln w="57150" cmpd="thickThin">
              <a:solidFill>
                <a:srgbClr val="000000"/>
              </a:solidFill>
              <a:miter lim="800000"/>
              <a:headEnd/>
              <a:tailEnd/>
            </a:ln>
          </p:spPr>
          <p:txBody>
            <a:bodyPr/>
            <a:lstStyle/>
            <a:p>
              <a:pPr algn="ctr"/>
              <a:r>
                <a:rPr lang="ru-RU" sz="2000" b="1">
                  <a:latin typeface="Times New Roman" pitchFamily="18" charset="0"/>
                </a:rPr>
                <a:t>Основные разделы и направления НПА охраны труда</a:t>
              </a:r>
              <a:endParaRPr lang="ru-RU" sz="2000">
                <a:latin typeface="Times New Roman" pitchFamily="18" charset="0"/>
              </a:endParaRPr>
            </a:p>
          </p:txBody>
        </p:sp>
        <p:sp>
          <p:nvSpPr>
            <p:cNvPr id="81925" name="Text Box 22"/>
            <p:cNvSpPr txBox="1">
              <a:spLocks noChangeArrowheads="1"/>
            </p:cNvSpPr>
            <p:nvPr/>
          </p:nvSpPr>
          <p:spPr bwMode="auto">
            <a:xfrm>
              <a:off x="3244" y="3440"/>
              <a:ext cx="5258" cy="741"/>
            </a:xfrm>
            <a:prstGeom prst="rect">
              <a:avLst/>
            </a:prstGeom>
            <a:solidFill>
              <a:srgbClr val="C0C0C0"/>
            </a:solidFill>
            <a:ln w="28575">
              <a:solidFill>
                <a:srgbClr val="000000"/>
              </a:solidFill>
              <a:miter lim="800000"/>
              <a:headEnd/>
              <a:tailEnd/>
            </a:ln>
          </p:spPr>
          <p:txBody>
            <a:bodyPr/>
            <a:lstStyle/>
            <a:p>
              <a:pPr algn="ctr"/>
              <a:r>
                <a:rPr lang="en-US" sz="1600" b="1">
                  <a:latin typeface="Times New Roman" pitchFamily="18" charset="0"/>
                </a:rPr>
                <a:t>I</a:t>
              </a:r>
              <a:r>
                <a:rPr lang="ru-RU" sz="1600" b="1">
                  <a:latin typeface="Times New Roman" pitchFamily="18" charset="0"/>
                </a:rPr>
                <a:t>. НПА по вопросам управления охраной труда</a:t>
              </a:r>
              <a:endParaRPr lang="ru-RU" sz="1600">
                <a:latin typeface="Times New Roman" pitchFamily="18" charset="0"/>
              </a:endParaRPr>
            </a:p>
          </p:txBody>
        </p:sp>
        <p:sp>
          <p:nvSpPr>
            <p:cNvPr id="81926" name="Text Box 23"/>
            <p:cNvSpPr txBox="1">
              <a:spLocks noChangeArrowheads="1"/>
            </p:cNvSpPr>
            <p:nvPr/>
          </p:nvSpPr>
          <p:spPr bwMode="auto">
            <a:xfrm>
              <a:off x="3244" y="4427"/>
              <a:ext cx="5258" cy="987"/>
            </a:xfrm>
            <a:prstGeom prst="rect">
              <a:avLst/>
            </a:prstGeom>
            <a:solidFill>
              <a:srgbClr val="C0C0C0"/>
            </a:solidFill>
            <a:ln w="28575">
              <a:solidFill>
                <a:srgbClr val="000000"/>
              </a:solidFill>
              <a:miter lim="800000"/>
              <a:headEnd/>
              <a:tailEnd/>
            </a:ln>
          </p:spPr>
          <p:txBody>
            <a:bodyPr/>
            <a:lstStyle/>
            <a:p>
              <a:pPr algn="ctr"/>
              <a:r>
                <a:rPr lang="en-US" sz="1600" b="1">
                  <a:latin typeface="Times New Roman" pitchFamily="18" charset="0"/>
                </a:rPr>
                <a:t>II</a:t>
              </a:r>
              <a:r>
                <a:rPr lang="ru-RU" sz="1600" b="1">
                  <a:latin typeface="Times New Roman" pitchFamily="18" charset="0"/>
                </a:rPr>
                <a:t>. НПА по вопросам профессиональной подготовки и обучения работников охране труда</a:t>
              </a:r>
              <a:endParaRPr lang="ru-RU" sz="1600">
                <a:latin typeface="Times New Roman" pitchFamily="18" charset="0"/>
              </a:endParaRPr>
            </a:p>
          </p:txBody>
        </p:sp>
        <p:sp>
          <p:nvSpPr>
            <p:cNvPr id="81927" name="Text Box 24"/>
            <p:cNvSpPr txBox="1">
              <a:spLocks noChangeArrowheads="1"/>
            </p:cNvSpPr>
            <p:nvPr/>
          </p:nvSpPr>
          <p:spPr bwMode="auto">
            <a:xfrm>
              <a:off x="3244" y="5785"/>
              <a:ext cx="5258" cy="1109"/>
            </a:xfrm>
            <a:prstGeom prst="rect">
              <a:avLst/>
            </a:prstGeom>
            <a:solidFill>
              <a:srgbClr val="C0C0C0"/>
            </a:solidFill>
            <a:ln w="28575">
              <a:solidFill>
                <a:srgbClr val="000000"/>
              </a:solidFill>
              <a:miter lim="800000"/>
              <a:headEnd/>
              <a:tailEnd/>
            </a:ln>
          </p:spPr>
          <p:txBody>
            <a:bodyPr/>
            <a:lstStyle/>
            <a:p>
              <a:pPr algn="ctr"/>
              <a:r>
                <a:rPr lang="en-US" sz="1600" b="1">
                  <a:latin typeface="Times New Roman" pitchFamily="18" charset="0"/>
                </a:rPr>
                <a:t>III</a:t>
              </a:r>
              <a:r>
                <a:rPr lang="ru-RU" sz="1600" b="1">
                  <a:latin typeface="Times New Roman" pitchFamily="18" charset="0"/>
                </a:rPr>
                <a:t>. НПА по вопросам обеспечения безопасных условий труда</a:t>
              </a:r>
              <a:endParaRPr lang="ru-RU" sz="1600">
                <a:latin typeface="Times New Roman" pitchFamily="18" charset="0"/>
              </a:endParaRPr>
            </a:p>
          </p:txBody>
        </p:sp>
        <p:sp>
          <p:nvSpPr>
            <p:cNvPr id="81928" name="Text Box 25"/>
            <p:cNvSpPr txBox="1">
              <a:spLocks noChangeArrowheads="1"/>
            </p:cNvSpPr>
            <p:nvPr/>
          </p:nvSpPr>
          <p:spPr bwMode="auto">
            <a:xfrm>
              <a:off x="3244" y="7266"/>
              <a:ext cx="5255" cy="988"/>
            </a:xfrm>
            <a:prstGeom prst="rect">
              <a:avLst/>
            </a:prstGeom>
            <a:solidFill>
              <a:srgbClr val="C0C0C0"/>
            </a:solidFill>
            <a:ln w="28575">
              <a:solidFill>
                <a:srgbClr val="000000"/>
              </a:solidFill>
              <a:miter lim="800000"/>
              <a:headEnd/>
              <a:tailEnd/>
            </a:ln>
          </p:spPr>
          <p:txBody>
            <a:bodyPr/>
            <a:lstStyle/>
            <a:p>
              <a:pPr algn="ctr"/>
              <a:r>
                <a:rPr lang="en-US" sz="1600" b="1">
                  <a:latin typeface="Times New Roman" pitchFamily="18" charset="0"/>
                </a:rPr>
                <a:t>IV</a:t>
              </a:r>
              <a:r>
                <a:rPr lang="ru-RU" sz="1600" b="1">
                  <a:latin typeface="Times New Roman" pitchFamily="18" charset="0"/>
                </a:rPr>
                <a:t>. НПА по вопросам профилактики профессиональных заболеваний</a:t>
              </a:r>
              <a:endParaRPr lang="ru-RU" sz="1600">
                <a:latin typeface="Times New Roman" pitchFamily="18" charset="0"/>
              </a:endParaRPr>
            </a:p>
          </p:txBody>
        </p:sp>
        <p:sp>
          <p:nvSpPr>
            <p:cNvPr id="81929" name="Text Box 26"/>
            <p:cNvSpPr txBox="1">
              <a:spLocks noChangeArrowheads="1"/>
            </p:cNvSpPr>
            <p:nvPr/>
          </p:nvSpPr>
          <p:spPr bwMode="auto">
            <a:xfrm>
              <a:off x="3406" y="8500"/>
              <a:ext cx="5256" cy="1111"/>
            </a:xfrm>
            <a:prstGeom prst="rect">
              <a:avLst/>
            </a:prstGeom>
            <a:solidFill>
              <a:srgbClr val="C0C0C0"/>
            </a:solidFill>
            <a:ln w="28575">
              <a:solidFill>
                <a:srgbClr val="000000"/>
              </a:solidFill>
              <a:miter lim="800000"/>
              <a:headEnd/>
              <a:tailEnd/>
            </a:ln>
          </p:spPr>
          <p:txBody>
            <a:bodyPr/>
            <a:lstStyle/>
            <a:p>
              <a:pPr algn="ctr"/>
              <a:r>
                <a:rPr lang="en-US" sz="1600" b="1">
                  <a:latin typeface="Times New Roman" pitchFamily="18" charset="0"/>
                </a:rPr>
                <a:t>V</a:t>
              </a:r>
              <a:r>
                <a:rPr lang="ru-RU" sz="1600" b="1">
                  <a:latin typeface="Times New Roman" pitchFamily="18" charset="0"/>
                </a:rPr>
                <a:t>. НПА по вопросам возмещения вреда, причиненного несчастными случаями или профессиональными заболеваниями</a:t>
              </a:r>
              <a:endParaRPr lang="ru-RU" sz="1600">
                <a:latin typeface="Times New Roman" pitchFamily="18" charset="0"/>
              </a:endParaRPr>
            </a:p>
          </p:txBody>
        </p:sp>
        <p:sp>
          <p:nvSpPr>
            <p:cNvPr id="81930" name="Line 27"/>
            <p:cNvSpPr>
              <a:spLocks noChangeShapeType="1"/>
            </p:cNvSpPr>
            <p:nvPr/>
          </p:nvSpPr>
          <p:spPr bwMode="auto">
            <a:xfrm flipH="1">
              <a:off x="8664" y="2576"/>
              <a:ext cx="890" cy="1"/>
            </a:xfrm>
            <a:prstGeom prst="line">
              <a:avLst/>
            </a:prstGeom>
            <a:noFill/>
            <a:ln w="9525">
              <a:solidFill>
                <a:srgbClr val="000000"/>
              </a:solidFill>
              <a:round/>
              <a:headEnd/>
              <a:tailEnd/>
            </a:ln>
          </p:spPr>
          <p:txBody>
            <a:bodyPr/>
            <a:lstStyle/>
            <a:p>
              <a:endParaRPr lang="ru-RU"/>
            </a:p>
          </p:txBody>
        </p:sp>
        <p:sp>
          <p:nvSpPr>
            <p:cNvPr id="81931" name="Line 28"/>
            <p:cNvSpPr>
              <a:spLocks noChangeShapeType="1"/>
            </p:cNvSpPr>
            <p:nvPr/>
          </p:nvSpPr>
          <p:spPr bwMode="auto">
            <a:xfrm flipH="1">
              <a:off x="8665" y="9241"/>
              <a:ext cx="892" cy="1"/>
            </a:xfrm>
            <a:prstGeom prst="line">
              <a:avLst/>
            </a:prstGeom>
            <a:noFill/>
            <a:ln w="9525">
              <a:solidFill>
                <a:srgbClr val="000000"/>
              </a:solidFill>
              <a:round/>
              <a:headEnd/>
              <a:tailEnd type="triangle" w="med" len="med"/>
            </a:ln>
          </p:spPr>
          <p:txBody>
            <a:bodyPr/>
            <a:lstStyle/>
            <a:p>
              <a:endParaRPr lang="ru-RU"/>
            </a:p>
          </p:txBody>
        </p:sp>
        <p:sp>
          <p:nvSpPr>
            <p:cNvPr id="81932" name="Line 29"/>
            <p:cNvSpPr>
              <a:spLocks noChangeShapeType="1"/>
            </p:cNvSpPr>
            <p:nvPr/>
          </p:nvSpPr>
          <p:spPr bwMode="auto">
            <a:xfrm flipH="1">
              <a:off x="8503" y="7760"/>
              <a:ext cx="1053" cy="1"/>
            </a:xfrm>
            <a:prstGeom prst="line">
              <a:avLst/>
            </a:prstGeom>
            <a:noFill/>
            <a:ln w="9525">
              <a:solidFill>
                <a:srgbClr val="000000"/>
              </a:solidFill>
              <a:round/>
              <a:headEnd/>
              <a:tailEnd type="triangle" w="med" len="med"/>
            </a:ln>
          </p:spPr>
          <p:txBody>
            <a:bodyPr/>
            <a:lstStyle/>
            <a:p>
              <a:endParaRPr lang="ru-RU"/>
            </a:p>
          </p:txBody>
        </p:sp>
        <p:sp>
          <p:nvSpPr>
            <p:cNvPr id="81933" name="Line 30"/>
            <p:cNvSpPr>
              <a:spLocks noChangeShapeType="1"/>
            </p:cNvSpPr>
            <p:nvPr/>
          </p:nvSpPr>
          <p:spPr bwMode="auto">
            <a:xfrm flipH="1">
              <a:off x="8503" y="6278"/>
              <a:ext cx="1052" cy="2"/>
            </a:xfrm>
            <a:prstGeom prst="line">
              <a:avLst/>
            </a:prstGeom>
            <a:noFill/>
            <a:ln w="9525">
              <a:solidFill>
                <a:srgbClr val="000000"/>
              </a:solidFill>
              <a:round/>
              <a:headEnd/>
              <a:tailEnd type="triangle" w="med" len="med"/>
            </a:ln>
          </p:spPr>
          <p:txBody>
            <a:bodyPr/>
            <a:lstStyle/>
            <a:p>
              <a:endParaRPr lang="ru-RU"/>
            </a:p>
          </p:txBody>
        </p:sp>
        <p:sp>
          <p:nvSpPr>
            <p:cNvPr id="81934" name="Line 31"/>
            <p:cNvSpPr>
              <a:spLocks noChangeShapeType="1"/>
            </p:cNvSpPr>
            <p:nvPr/>
          </p:nvSpPr>
          <p:spPr bwMode="auto">
            <a:xfrm flipH="1">
              <a:off x="8503" y="4921"/>
              <a:ext cx="1052" cy="1"/>
            </a:xfrm>
            <a:prstGeom prst="line">
              <a:avLst/>
            </a:prstGeom>
            <a:noFill/>
            <a:ln w="9525">
              <a:solidFill>
                <a:srgbClr val="000000"/>
              </a:solidFill>
              <a:round/>
              <a:headEnd/>
              <a:tailEnd type="triangle" w="med" len="med"/>
            </a:ln>
          </p:spPr>
          <p:txBody>
            <a:bodyPr/>
            <a:lstStyle/>
            <a:p>
              <a:endParaRPr lang="ru-RU"/>
            </a:p>
          </p:txBody>
        </p:sp>
        <p:sp>
          <p:nvSpPr>
            <p:cNvPr id="81935" name="Line 32"/>
            <p:cNvSpPr>
              <a:spLocks noChangeShapeType="1"/>
            </p:cNvSpPr>
            <p:nvPr/>
          </p:nvSpPr>
          <p:spPr bwMode="auto">
            <a:xfrm flipH="1">
              <a:off x="8502" y="3810"/>
              <a:ext cx="1053" cy="1"/>
            </a:xfrm>
            <a:prstGeom prst="line">
              <a:avLst/>
            </a:prstGeom>
            <a:noFill/>
            <a:ln w="9525">
              <a:solidFill>
                <a:srgbClr val="000000"/>
              </a:solidFill>
              <a:round/>
              <a:headEnd/>
              <a:tailEnd type="triangle" w="med" len="med"/>
            </a:ln>
          </p:spPr>
          <p:txBody>
            <a:bodyPr/>
            <a:lstStyle/>
            <a:p>
              <a:endParaRPr lang="ru-RU"/>
            </a:p>
          </p:txBody>
        </p:sp>
        <p:sp>
          <p:nvSpPr>
            <p:cNvPr id="81936" name="Line 33"/>
            <p:cNvSpPr>
              <a:spLocks noChangeShapeType="1"/>
            </p:cNvSpPr>
            <p:nvPr/>
          </p:nvSpPr>
          <p:spPr bwMode="auto">
            <a:xfrm>
              <a:off x="9555" y="2576"/>
              <a:ext cx="0" cy="6788"/>
            </a:xfrm>
            <a:prstGeom prst="line">
              <a:avLst/>
            </a:prstGeom>
            <a:noFill/>
            <a:ln w="9525">
              <a:solidFill>
                <a:srgbClr val="000000"/>
              </a:solidFill>
              <a:round/>
              <a:headEnd/>
              <a:tailEnd/>
            </a:ln>
          </p:spPr>
          <p:txBody>
            <a:bodyPr/>
            <a:lstStyle/>
            <a:p>
              <a:endParaRPr lang="ru-RU"/>
            </a:p>
          </p:txBody>
        </p:sp>
      </p:grpSp>
      <p:pic>
        <p:nvPicPr>
          <p:cNvPr id="81922" name="Picture 2"/>
          <p:cNvPicPr>
            <a:picLocks noChangeAspect="1" noChangeArrowheads="1"/>
          </p:cNvPicPr>
          <p:nvPr/>
        </p:nvPicPr>
        <p:blipFill>
          <a:blip r:embed="rId2"/>
          <a:srcRect/>
          <a:stretch>
            <a:fillRect/>
          </a:stretch>
        </p:blipFill>
        <p:spPr bwMode="auto">
          <a:xfrm>
            <a:off x="0" y="404813"/>
            <a:ext cx="2608263" cy="5903912"/>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12800" y="114300"/>
            <a:ext cx="6958013" cy="644525"/>
          </a:xfrm>
        </p:spPr>
        <p:txBody>
          <a:bodyPr rtlCol="0">
            <a:normAutofit fontScale="90000"/>
          </a:bodyPr>
          <a:lstStyle/>
          <a:p>
            <a:pPr eaLnBrk="1" fontAlgn="auto" hangingPunct="1">
              <a:spcAft>
                <a:spcPts val="0"/>
              </a:spcAft>
              <a:defRPr/>
            </a:pPr>
            <a:r>
              <a:rPr lang="en-US" sz="2400" b="1" dirty="0" smtClean="0">
                <a:solidFill>
                  <a:srgbClr val="002060"/>
                </a:solidFill>
                <a:latin typeface="Arial" pitchFamily="34" charset="0"/>
                <a:cs typeface="Arial" pitchFamily="34" charset="0"/>
              </a:rPr>
              <a:t>I</a:t>
            </a:r>
            <a:r>
              <a:rPr lang="ru-RU" sz="2400" b="1" dirty="0" smtClean="0">
                <a:solidFill>
                  <a:srgbClr val="002060"/>
                </a:solidFill>
                <a:latin typeface="Arial" pitchFamily="34" charset="0"/>
                <a:cs typeface="Arial" pitchFamily="34" charset="0"/>
              </a:rPr>
              <a:t>. НПА по вопросам управления охраной труда</a:t>
            </a:r>
          </a:p>
        </p:txBody>
      </p:sp>
      <p:sp>
        <p:nvSpPr>
          <p:cNvPr id="82946" name="Rectangle 3"/>
          <p:cNvSpPr>
            <a:spLocks noGrp="1" noChangeArrowheads="1"/>
          </p:cNvSpPr>
          <p:nvPr>
            <p:ph type="body" idx="1"/>
          </p:nvPr>
        </p:nvSpPr>
        <p:spPr>
          <a:xfrm>
            <a:off x="1979613" y="914400"/>
            <a:ext cx="6656387" cy="5772150"/>
          </a:xfrm>
        </p:spPr>
        <p:txBody>
          <a:bodyPr/>
          <a:lstStyle/>
          <a:p>
            <a:pPr marL="514350" indent="-514350" algn="just" eaLnBrk="1" hangingPunct="1">
              <a:lnSpc>
                <a:spcPct val="90000"/>
              </a:lnSpc>
              <a:buFont typeface="Calibri" pitchFamily="34" charset="0"/>
              <a:buAutoNum type="arabicPeriod"/>
            </a:pPr>
            <a:r>
              <a:rPr lang="ru-RU" sz="2400" smtClean="0">
                <a:latin typeface="Arial" charset="0"/>
                <a:cs typeface="Arial" charset="0"/>
              </a:rPr>
              <a:t>Требования к органам управления охраной труда</a:t>
            </a:r>
          </a:p>
          <a:p>
            <a:pPr marL="514350" indent="-514350" algn="just" eaLnBrk="1" hangingPunct="1">
              <a:lnSpc>
                <a:spcPct val="90000"/>
              </a:lnSpc>
              <a:buFont typeface="Calibri" pitchFamily="34" charset="0"/>
              <a:buAutoNum type="arabicPeriod"/>
            </a:pPr>
            <a:r>
              <a:rPr lang="ru-RU" sz="2400" smtClean="0">
                <a:latin typeface="Arial" charset="0"/>
                <a:cs typeface="Arial" charset="0"/>
              </a:rPr>
              <a:t>Требования к системе управления охраной труда</a:t>
            </a:r>
          </a:p>
          <a:p>
            <a:pPr marL="514350" indent="-514350" algn="just" eaLnBrk="1" hangingPunct="1">
              <a:lnSpc>
                <a:spcPct val="90000"/>
              </a:lnSpc>
              <a:buFont typeface="Calibri" pitchFamily="34" charset="0"/>
              <a:buAutoNum type="arabicPeriod"/>
            </a:pPr>
            <a:r>
              <a:rPr lang="ru-RU" sz="2400" smtClean="0">
                <a:latin typeface="Arial" charset="0"/>
                <a:cs typeface="Arial" charset="0"/>
              </a:rPr>
              <a:t>Требования к НПА по охране труда</a:t>
            </a:r>
          </a:p>
          <a:p>
            <a:pPr marL="514350" indent="-514350" algn="just" eaLnBrk="1" hangingPunct="1">
              <a:lnSpc>
                <a:spcPct val="90000"/>
              </a:lnSpc>
              <a:buFont typeface="Calibri" pitchFamily="34" charset="0"/>
              <a:buAutoNum type="arabicPeriod"/>
            </a:pPr>
            <a:r>
              <a:rPr lang="ru-RU" sz="2400" smtClean="0">
                <a:latin typeface="Arial" charset="0"/>
                <a:cs typeface="Arial" charset="0"/>
              </a:rPr>
              <a:t>Требования к планированию мероприятий по охране труда</a:t>
            </a:r>
          </a:p>
          <a:p>
            <a:pPr marL="514350" indent="-514350" algn="just" eaLnBrk="1" hangingPunct="1">
              <a:lnSpc>
                <a:spcPct val="90000"/>
              </a:lnSpc>
              <a:buFont typeface="Calibri" pitchFamily="34" charset="0"/>
              <a:buAutoNum type="arabicPeriod"/>
            </a:pPr>
            <a:r>
              <a:rPr lang="ru-RU" sz="2400" smtClean="0">
                <a:latin typeface="Arial" charset="0"/>
                <a:cs typeface="Arial" charset="0"/>
              </a:rPr>
              <a:t>Требования к организации выполнения мероприятий по охране труда</a:t>
            </a:r>
          </a:p>
          <a:p>
            <a:pPr marL="514350" indent="-514350" algn="just" eaLnBrk="1" hangingPunct="1">
              <a:lnSpc>
                <a:spcPct val="90000"/>
              </a:lnSpc>
              <a:buFont typeface="Calibri" pitchFamily="34" charset="0"/>
              <a:buAutoNum type="arabicPeriod"/>
            </a:pPr>
            <a:r>
              <a:rPr lang="ru-RU" sz="2400" smtClean="0">
                <a:latin typeface="Arial" charset="0"/>
                <a:cs typeface="Arial" charset="0"/>
              </a:rPr>
              <a:t>Требования к контролю эффективности мероприятий по охране труда</a:t>
            </a:r>
          </a:p>
          <a:p>
            <a:pPr marL="514350" indent="-514350" algn="just" eaLnBrk="1" hangingPunct="1">
              <a:lnSpc>
                <a:spcPct val="90000"/>
              </a:lnSpc>
              <a:buFont typeface="Calibri" pitchFamily="34" charset="0"/>
              <a:buAutoNum type="arabicPeriod"/>
            </a:pPr>
            <a:r>
              <a:rPr lang="ru-RU" sz="2400" smtClean="0">
                <a:latin typeface="Arial" charset="0"/>
                <a:cs typeface="Arial" charset="0"/>
              </a:rPr>
              <a:t>Требования к статистической отчетности по вопросам обеспечения безопасных условий труда, по несчастным случаям и профзаболеваниям</a:t>
            </a:r>
          </a:p>
          <a:p>
            <a:pPr marL="514350" indent="-514350" algn="just" eaLnBrk="1" hangingPunct="1">
              <a:lnSpc>
                <a:spcPct val="90000"/>
              </a:lnSpc>
              <a:buFont typeface="Wingdings" pitchFamily="2" charset="2"/>
              <a:buNone/>
            </a:pPr>
            <a:endParaRPr lang="ru-RU" sz="2400" smtClean="0"/>
          </a:p>
        </p:txBody>
      </p:sp>
      <p:pic>
        <p:nvPicPr>
          <p:cNvPr id="82947" name="Picture 2"/>
          <p:cNvPicPr>
            <a:picLocks noChangeAspect="1" noChangeArrowheads="1"/>
          </p:cNvPicPr>
          <p:nvPr/>
        </p:nvPicPr>
        <p:blipFill>
          <a:blip r:embed="rId2"/>
          <a:srcRect/>
          <a:stretch>
            <a:fillRect/>
          </a:stretch>
        </p:blipFill>
        <p:spPr bwMode="auto">
          <a:xfrm>
            <a:off x="611188" y="1628775"/>
            <a:ext cx="1152525" cy="3127375"/>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203200" y="171450"/>
            <a:ext cx="7543800" cy="1257300"/>
          </a:xfrm>
        </p:spPr>
        <p:txBody>
          <a:bodyPr/>
          <a:lstStyle/>
          <a:p>
            <a:pPr eaLnBrk="1" hangingPunct="1"/>
            <a:r>
              <a:rPr lang="en-US" sz="2400" b="1" smtClean="0">
                <a:solidFill>
                  <a:srgbClr val="002060"/>
                </a:solidFill>
                <a:latin typeface="Arial" charset="0"/>
                <a:cs typeface="Arial" charset="0"/>
              </a:rPr>
              <a:t>II</a:t>
            </a:r>
            <a:r>
              <a:rPr lang="ru-RU" sz="2400" b="1" smtClean="0">
                <a:solidFill>
                  <a:srgbClr val="002060"/>
                </a:solidFill>
                <a:latin typeface="Arial" charset="0"/>
                <a:cs typeface="Arial" charset="0"/>
              </a:rPr>
              <a:t>. НПА по вопросам профессиональной подготовки и обучения работников охране труда</a:t>
            </a:r>
          </a:p>
        </p:txBody>
      </p:sp>
      <p:sp>
        <p:nvSpPr>
          <p:cNvPr id="15363" name="Rectangle 3"/>
          <p:cNvSpPr>
            <a:spLocks noGrp="1" noChangeArrowheads="1"/>
          </p:cNvSpPr>
          <p:nvPr>
            <p:ph type="body" idx="1"/>
          </p:nvPr>
        </p:nvSpPr>
        <p:spPr>
          <a:xfrm>
            <a:off x="468313" y="1628775"/>
            <a:ext cx="6923087" cy="4987925"/>
          </a:xfrm>
        </p:spPr>
        <p:txBody>
          <a:bodyPr rtlCol="0">
            <a:normAutofit lnSpcReduction="10000"/>
          </a:bodyPr>
          <a:lstStyle/>
          <a:p>
            <a:pPr marL="571500" indent="-571500" eaLnBrk="1" fontAlgn="auto" hangingPunct="1">
              <a:spcAft>
                <a:spcPts val="0"/>
              </a:spcAft>
              <a:buFont typeface="Wingdings" pitchFamily="2" charset="2"/>
              <a:buNone/>
              <a:defRPr/>
            </a:pPr>
            <a:endParaRPr lang="ru-RU" sz="2600" dirty="0" smtClean="0">
              <a:solidFill>
                <a:srgbClr val="000000"/>
              </a:solidFill>
              <a:latin typeface="Times New Roman" pitchFamily="18" charset="0"/>
            </a:endParaRPr>
          </a:p>
          <a:p>
            <a:pPr marL="571500" indent="-571500" eaLnBrk="1" fontAlgn="auto" hangingPunct="1">
              <a:spcAft>
                <a:spcPts val="0"/>
              </a:spcAft>
              <a:buFont typeface="Wingdings" pitchFamily="2" charset="2"/>
              <a:buAutoNum type="arabicPeriod"/>
              <a:defRPr/>
            </a:pPr>
            <a:r>
              <a:rPr lang="ru-RU" sz="2600" dirty="0" smtClean="0">
                <a:solidFill>
                  <a:srgbClr val="000000"/>
                </a:solidFill>
                <a:latin typeface="Arial" pitchFamily="34" charset="0"/>
                <a:cs typeface="Arial" pitchFamily="34" charset="0"/>
              </a:rPr>
              <a:t>Требования к профессиональной подготовке и обучению специалистов по охране труда</a:t>
            </a:r>
          </a:p>
          <a:p>
            <a:pPr marL="571500" indent="-571500" eaLnBrk="1" fontAlgn="auto" hangingPunct="1">
              <a:spcAft>
                <a:spcPts val="0"/>
              </a:spcAft>
              <a:buFont typeface="Wingdings" pitchFamily="2" charset="2"/>
              <a:buAutoNum type="arabicPeriod"/>
              <a:defRPr/>
            </a:pPr>
            <a:endParaRPr lang="ru-RU" sz="2600" dirty="0" smtClean="0">
              <a:solidFill>
                <a:srgbClr val="000000"/>
              </a:solidFill>
              <a:latin typeface="Arial" pitchFamily="34" charset="0"/>
              <a:cs typeface="Arial" pitchFamily="34" charset="0"/>
            </a:endParaRPr>
          </a:p>
          <a:p>
            <a:pPr marL="571500" indent="-571500" eaLnBrk="1" fontAlgn="auto" hangingPunct="1">
              <a:spcAft>
                <a:spcPts val="0"/>
              </a:spcAft>
              <a:buFont typeface="Wingdings" pitchFamily="2" charset="2"/>
              <a:buAutoNum type="arabicPeriod"/>
              <a:defRPr/>
            </a:pPr>
            <a:r>
              <a:rPr lang="ru-RU" sz="2600" dirty="0" smtClean="0">
                <a:solidFill>
                  <a:srgbClr val="000000"/>
                </a:solidFill>
                <a:latin typeface="Arial" pitchFamily="34" charset="0"/>
                <a:cs typeface="Arial" pitchFamily="34" charset="0"/>
              </a:rPr>
              <a:t>Требования к профессиональной подготовке и обучению других руководителей и специалистов </a:t>
            </a:r>
          </a:p>
          <a:p>
            <a:pPr marL="571500" indent="-571500" eaLnBrk="1" fontAlgn="auto" hangingPunct="1">
              <a:spcAft>
                <a:spcPts val="0"/>
              </a:spcAft>
              <a:buFont typeface="Wingdings" pitchFamily="2" charset="2"/>
              <a:buAutoNum type="arabicPeriod"/>
              <a:defRPr/>
            </a:pPr>
            <a:endParaRPr lang="ru-RU" sz="2600" dirty="0" smtClean="0">
              <a:solidFill>
                <a:srgbClr val="000000"/>
              </a:solidFill>
              <a:latin typeface="Arial" pitchFamily="34" charset="0"/>
              <a:cs typeface="Arial" pitchFamily="34" charset="0"/>
            </a:endParaRPr>
          </a:p>
          <a:p>
            <a:pPr marL="571500" indent="-571500" eaLnBrk="1" fontAlgn="auto" hangingPunct="1">
              <a:spcAft>
                <a:spcPts val="0"/>
              </a:spcAft>
              <a:buFont typeface="Wingdings" pitchFamily="2" charset="2"/>
              <a:buAutoNum type="arabicPeriod"/>
              <a:defRPr/>
            </a:pPr>
            <a:r>
              <a:rPr lang="ru-RU" sz="2600" dirty="0" smtClean="0">
                <a:solidFill>
                  <a:srgbClr val="000000"/>
                </a:solidFill>
                <a:latin typeface="Arial" pitchFamily="34" charset="0"/>
                <a:cs typeface="Arial" pitchFamily="34" charset="0"/>
              </a:rPr>
              <a:t>Требования к профессиональной подготовке и обучению рабочих по охране труда</a:t>
            </a:r>
          </a:p>
        </p:txBody>
      </p:sp>
      <p:pic>
        <p:nvPicPr>
          <p:cNvPr id="83971" name="Picture 2"/>
          <p:cNvPicPr>
            <a:picLocks noChangeAspect="1" noChangeArrowheads="1"/>
          </p:cNvPicPr>
          <p:nvPr/>
        </p:nvPicPr>
        <p:blipFill>
          <a:blip r:embed="rId2"/>
          <a:srcRect/>
          <a:stretch>
            <a:fillRect/>
          </a:stretch>
        </p:blipFill>
        <p:spPr bwMode="auto">
          <a:xfrm>
            <a:off x="7524750" y="2420938"/>
            <a:ext cx="1150938" cy="31273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p:cNvSpPr>
          <p:nvPr>
            <p:ph type="body" idx="1"/>
          </p:nvPr>
        </p:nvSpPr>
        <p:spPr>
          <a:xfrm>
            <a:off x="457200" y="549275"/>
            <a:ext cx="8229600" cy="5576888"/>
          </a:xfrm>
        </p:spPr>
        <p:txBody>
          <a:bodyPr/>
          <a:lstStyle/>
          <a:p>
            <a:pPr>
              <a:lnSpc>
                <a:spcPct val="80000"/>
              </a:lnSpc>
              <a:buFont typeface="Arial" charset="0"/>
              <a:buNone/>
            </a:pPr>
            <a:r>
              <a:rPr lang="ru-RU" sz="2000" smtClean="0">
                <a:latin typeface="Bradley Hand ITC"/>
              </a:rPr>
              <a:t>- устанавливают порядок осуществления государственной экспертизы условий труда, порядок проведения аттестации рабочих мест по условиям труда и порядок подтверждения соответствия организации работ по охране труда государственным нормативным требованиям охраны труда;</a:t>
            </a:r>
          </a:p>
          <a:p>
            <a:pPr>
              <a:lnSpc>
                <a:spcPct val="80000"/>
              </a:lnSpc>
              <a:buFont typeface="Arial" charset="0"/>
              <a:buNone/>
            </a:pPr>
            <a:r>
              <a:rPr lang="ru-RU" sz="2000" smtClean="0">
                <a:latin typeface="Bradley Hand ITC"/>
              </a:rPr>
              <a:t>- разрабатывают меры экономического стимулирования деятельности работодателей по обеспечению безопасных условий труда;</a:t>
            </a:r>
          </a:p>
          <a:p>
            <a:pPr>
              <a:lnSpc>
                <a:spcPct val="80000"/>
              </a:lnSpc>
              <a:buFont typeface="Arial" charset="0"/>
              <a:buNone/>
            </a:pPr>
            <a:r>
              <a:rPr lang="ru-RU" sz="2000" smtClean="0">
                <a:latin typeface="Bradley Hand ITC"/>
              </a:rPr>
              <a:t>- обеспечивают взаимодействие федеральных органов исполнительной власти, органов исполнительной власти субъектов РФ, объединений работодателей, профессиональных союзов и их объединений по вопросам реализации государственной политики в области охраны труда;</a:t>
            </a:r>
          </a:p>
          <a:p>
            <a:pPr>
              <a:lnSpc>
                <a:spcPct val="80000"/>
              </a:lnSpc>
              <a:buFont typeface="Arial" charset="0"/>
              <a:buNone/>
            </a:pPr>
            <a:r>
              <a:rPr lang="ru-RU" sz="2000" smtClean="0">
                <a:latin typeface="Bradley Hand ITC"/>
              </a:rPr>
              <a:t>- координируют научно-исследовательские работы в сфере охраны труда и обеспечивают распространение передового отечественного и зарубежного опыта работы по улучшению условий и охраны труда;</a:t>
            </a:r>
          </a:p>
          <a:p>
            <a:pPr>
              <a:lnSpc>
                <a:spcPct val="80000"/>
              </a:lnSpc>
              <a:buFont typeface="Arial" charset="0"/>
              <a:buNone/>
            </a:pPr>
            <a:r>
              <a:rPr lang="ru-RU" sz="2000" smtClean="0">
                <a:latin typeface="Bradley Hand ITC"/>
              </a:rPr>
              <a:t>- организуют международное сотрудничество в области охраны труда;</a:t>
            </a:r>
          </a:p>
          <a:p>
            <a:pPr>
              <a:lnSpc>
                <a:spcPct val="80000"/>
              </a:lnSpc>
              <a:buFont typeface="Arial" charset="0"/>
              <a:buNone/>
            </a:pPr>
            <a:r>
              <a:rPr lang="ru-RU" sz="2000" smtClean="0">
                <a:latin typeface="Bradley Hand ITC"/>
              </a:rPr>
              <a:t>- исполняют иные полномочия в сфере государственного управления охраной труда в соответствии с федеральными законами и иными нормативными правовыми актами РФ.</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711200" y="285750"/>
            <a:ext cx="7162800" cy="857250"/>
          </a:xfrm>
        </p:spPr>
        <p:txBody>
          <a:bodyPr/>
          <a:lstStyle/>
          <a:p>
            <a:pPr eaLnBrk="1" hangingPunct="1"/>
            <a:r>
              <a:rPr lang="en-US" sz="2400" b="1" smtClean="0">
                <a:solidFill>
                  <a:srgbClr val="002060"/>
                </a:solidFill>
                <a:latin typeface="Arial" charset="0"/>
                <a:cs typeface="Arial" charset="0"/>
              </a:rPr>
              <a:t>III</a:t>
            </a:r>
            <a:r>
              <a:rPr lang="ru-RU" sz="2400" b="1" smtClean="0">
                <a:solidFill>
                  <a:srgbClr val="002060"/>
                </a:solidFill>
                <a:latin typeface="Arial" charset="0"/>
                <a:cs typeface="Arial" charset="0"/>
              </a:rPr>
              <a:t>. НПА по вопросам обеспечения безопасных условий труда</a:t>
            </a:r>
          </a:p>
        </p:txBody>
      </p:sp>
      <p:sp>
        <p:nvSpPr>
          <p:cNvPr id="16387" name="Rectangle 3"/>
          <p:cNvSpPr>
            <a:spLocks noGrp="1" noChangeArrowheads="1"/>
          </p:cNvSpPr>
          <p:nvPr>
            <p:ph type="body" idx="1"/>
          </p:nvPr>
        </p:nvSpPr>
        <p:spPr>
          <a:xfrm>
            <a:off x="1476375" y="1143000"/>
            <a:ext cx="7261225" cy="5086350"/>
          </a:xfrm>
        </p:spPr>
        <p:txBody>
          <a:bodyPr rtlCol="0">
            <a:normAutofit lnSpcReduction="10000"/>
          </a:bodyPr>
          <a:lstStyle/>
          <a:p>
            <a:pPr marL="571500" indent="-571500" algn="just" eaLnBrk="1" fontAlgn="auto" hangingPunct="1">
              <a:spcAft>
                <a:spcPts val="0"/>
              </a:spcAft>
              <a:buFont typeface="Wingdings" pitchFamily="2" charset="2"/>
              <a:buAutoNum type="arabicPeriod"/>
              <a:defRPr/>
            </a:pPr>
            <a:r>
              <a:rPr lang="ru-RU" sz="2400" dirty="0" smtClean="0">
                <a:solidFill>
                  <a:srgbClr val="000000"/>
                </a:solidFill>
                <a:latin typeface="Arial" pitchFamily="34" charset="0"/>
                <a:cs typeface="Arial" pitchFamily="34" charset="0"/>
              </a:rPr>
              <a:t>Требования к государственной </a:t>
            </a:r>
            <a:r>
              <a:rPr lang="ru-RU" sz="2400" dirty="0" smtClean="0">
                <a:latin typeface="Arial" pitchFamily="34" charset="0"/>
                <a:cs typeface="Arial" pitchFamily="34" charset="0"/>
              </a:rPr>
              <a:t>экспертизе условий труда</a:t>
            </a:r>
          </a:p>
          <a:p>
            <a:pPr marL="571500" indent="-571500" algn="just" eaLnBrk="1" fontAlgn="auto" hangingPunct="1">
              <a:spcAft>
                <a:spcPts val="0"/>
              </a:spcAft>
              <a:buFont typeface="Wingdings" pitchFamily="2" charset="2"/>
              <a:buAutoNum type="arabicPeriod"/>
              <a:defRPr/>
            </a:pPr>
            <a:r>
              <a:rPr lang="ru-RU" sz="2400" dirty="0" smtClean="0">
                <a:latin typeface="Arial" pitchFamily="34" charset="0"/>
                <a:cs typeface="Arial" pitchFamily="34" charset="0"/>
              </a:rPr>
              <a:t>Требования к факторам среды трудового процесса и рискам на рабочих местах</a:t>
            </a:r>
          </a:p>
          <a:p>
            <a:pPr marL="571500" indent="-571500" algn="just" eaLnBrk="1" fontAlgn="auto" hangingPunct="1">
              <a:spcAft>
                <a:spcPts val="0"/>
              </a:spcAft>
              <a:buFont typeface="Wingdings" pitchFamily="2" charset="2"/>
              <a:buAutoNum type="arabicPeriod"/>
              <a:defRPr/>
            </a:pPr>
            <a:r>
              <a:rPr lang="ru-RU" sz="2400" dirty="0" smtClean="0">
                <a:latin typeface="Arial" pitchFamily="34" charset="0"/>
                <a:cs typeface="Arial" pitchFamily="34" charset="0"/>
              </a:rPr>
              <a:t>Требования к подтверждению соответствия на основе внутреннего аудита</a:t>
            </a:r>
          </a:p>
          <a:p>
            <a:pPr marL="571500" indent="-571500" algn="just" eaLnBrk="1" fontAlgn="auto" hangingPunct="1">
              <a:spcAft>
                <a:spcPts val="0"/>
              </a:spcAft>
              <a:buFont typeface="Wingdings" pitchFamily="2" charset="2"/>
              <a:buAutoNum type="arabicPeriod"/>
              <a:defRPr/>
            </a:pPr>
            <a:r>
              <a:rPr lang="ru-RU" sz="2400" dirty="0" smtClean="0">
                <a:latin typeface="Arial" pitchFamily="34" charset="0"/>
                <a:cs typeface="Arial" pitchFamily="34" charset="0"/>
              </a:rPr>
              <a:t>Требования к защите работников от воздействия опасных производственных факторов (технические и эргономические требования безопасности) </a:t>
            </a:r>
          </a:p>
          <a:p>
            <a:pPr marL="571500" indent="-571500" algn="just" eaLnBrk="1" fontAlgn="auto" hangingPunct="1">
              <a:spcAft>
                <a:spcPts val="0"/>
              </a:spcAft>
              <a:buFont typeface="Wingdings" pitchFamily="2" charset="2"/>
              <a:buAutoNum type="arabicPeriod"/>
              <a:defRPr/>
            </a:pPr>
            <a:r>
              <a:rPr lang="ru-RU" sz="2400" dirty="0" smtClean="0">
                <a:latin typeface="Arial" pitchFamily="34" charset="0"/>
                <a:cs typeface="Arial" pitchFamily="34" charset="0"/>
              </a:rPr>
              <a:t>Требования к защите работников от воздействия вредных производственных факторов (организационные требования)</a:t>
            </a:r>
          </a:p>
          <a:p>
            <a:pPr marL="571500" indent="-571500" eaLnBrk="1" fontAlgn="auto" hangingPunct="1">
              <a:spcAft>
                <a:spcPts val="0"/>
              </a:spcAft>
              <a:buFont typeface="Wingdings" pitchFamily="2" charset="2"/>
              <a:buAutoNum type="arabicPeriod"/>
              <a:defRPr/>
            </a:pPr>
            <a:endParaRPr lang="ru-RU" sz="2400" dirty="0" smtClean="0">
              <a:solidFill>
                <a:schemeClr val="tx2"/>
              </a:solidFill>
              <a:latin typeface="Arial" pitchFamily="34" charset="0"/>
              <a:cs typeface="Arial" pitchFamily="34" charset="0"/>
            </a:endParaRPr>
          </a:p>
          <a:p>
            <a:pPr marL="571500" indent="-571500" eaLnBrk="1" fontAlgn="auto" hangingPunct="1">
              <a:spcAft>
                <a:spcPts val="0"/>
              </a:spcAft>
              <a:buFont typeface="Wingdings" pitchFamily="2" charset="2"/>
              <a:buAutoNum type="arabicPeriod"/>
              <a:defRPr/>
            </a:pPr>
            <a:endParaRPr lang="ru-RU" dirty="0" smtClean="0"/>
          </a:p>
        </p:txBody>
      </p:sp>
      <p:pic>
        <p:nvPicPr>
          <p:cNvPr id="84995" name="Picture 2"/>
          <p:cNvPicPr>
            <a:picLocks noChangeAspect="1" noChangeArrowheads="1"/>
          </p:cNvPicPr>
          <p:nvPr/>
        </p:nvPicPr>
        <p:blipFill>
          <a:blip r:embed="rId2"/>
          <a:srcRect/>
          <a:stretch>
            <a:fillRect/>
          </a:stretch>
        </p:blipFill>
        <p:spPr bwMode="auto">
          <a:xfrm>
            <a:off x="323850" y="1557338"/>
            <a:ext cx="1152525" cy="3127375"/>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457200" y="122238"/>
            <a:ext cx="7162800" cy="1249362"/>
          </a:xfrm>
        </p:spPr>
        <p:txBody>
          <a:bodyPr/>
          <a:lstStyle/>
          <a:p>
            <a:pPr eaLnBrk="1" hangingPunct="1"/>
            <a:r>
              <a:rPr lang="en-US" sz="2400" b="1" smtClean="0">
                <a:solidFill>
                  <a:srgbClr val="002060"/>
                </a:solidFill>
                <a:latin typeface="Arial" charset="0"/>
                <a:cs typeface="Arial" charset="0"/>
              </a:rPr>
              <a:t>IV</a:t>
            </a:r>
            <a:r>
              <a:rPr lang="ru-RU" sz="2400" b="1" smtClean="0">
                <a:solidFill>
                  <a:srgbClr val="002060"/>
                </a:solidFill>
                <a:latin typeface="Arial" charset="0"/>
                <a:cs typeface="Arial" charset="0"/>
              </a:rPr>
              <a:t>. НПА по вопросам профилактики профессиональных заболеваний</a:t>
            </a:r>
          </a:p>
        </p:txBody>
      </p:sp>
      <p:sp>
        <p:nvSpPr>
          <p:cNvPr id="86018" name="Rectangle 3"/>
          <p:cNvSpPr>
            <a:spLocks noGrp="1" noChangeArrowheads="1"/>
          </p:cNvSpPr>
          <p:nvPr>
            <p:ph type="body" idx="1"/>
          </p:nvPr>
        </p:nvSpPr>
        <p:spPr>
          <a:xfrm>
            <a:off x="539750" y="1484313"/>
            <a:ext cx="6707188" cy="4587875"/>
          </a:xfrm>
        </p:spPr>
        <p:txBody>
          <a:bodyPr/>
          <a:lstStyle/>
          <a:p>
            <a:pPr marL="571500" indent="-571500" eaLnBrk="1" hangingPunct="1">
              <a:buFont typeface="Wingdings" pitchFamily="2" charset="2"/>
              <a:buAutoNum type="arabicPeriod"/>
            </a:pPr>
            <a:endParaRPr lang="ru-RU" sz="2600" smtClean="0">
              <a:latin typeface="Times New Roman" pitchFamily="18" charset="0"/>
            </a:endParaRPr>
          </a:p>
          <a:p>
            <a:pPr marL="571500" indent="-571500" eaLnBrk="1" hangingPunct="1">
              <a:buFont typeface="Wingdings" pitchFamily="2" charset="2"/>
              <a:buAutoNum type="arabicPeriod"/>
            </a:pPr>
            <a:r>
              <a:rPr lang="ru-RU" sz="2400" smtClean="0">
                <a:latin typeface="Arial" charset="0"/>
                <a:cs typeface="Arial" charset="0"/>
              </a:rPr>
              <a:t>Требования к медицинским осмотрам и психиатрическим освидетельствованиям</a:t>
            </a:r>
          </a:p>
          <a:p>
            <a:pPr marL="571500" indent="-571500" eaLnBrk="1" hangingPunct="1">
              <a:buFont typeface="Wingdings" pitchFamily="2" charset="2"/>
              <a:buAutoNum type="arabicPeriod"/>
            </a:pPr>
            <a:endParaRPr lang="ru-RU" sz="2400" smtClean="0">
              <a:latin typeface="Arial" charset="0"/>
              <a:cs typeface="Arial" charset="0"/>
            </a:endParaRPr>
          </a:p>
          <a:p>
            <a:pPr marL="571500" indent="-571500" eaLnBrk="1" hangingPunct="1">
              <a:buFont typeface="Wingdings" pitchFamily="2" charset="2"/>
              <a:buAutoNum type="arabicPeriod"/>
            </a:pPr>
            <a:r>
              <a:rPr lang="ru-RU" sz="2400" smtClean="0">
                <a:latin typeface="Arial" charset="0"/>
                <a:cs typeface="Arial" charset="0"/>
              </a:rPr>
              <a:t>Требования к сохранению здоровья женщин, молодежи до 18 лет и особых категорий граждан</a:t>
            </a:r>
          </a:p>
          <a:p>
            <a:pPr marL="571500" indent="-571500" eaLnBrk="1" hangingPunct="1">
              <a:buFont typeface="Wingdings" pitchFamily="2" charset="2"/>
              <a:buAutoNum type="arabicPeriod"/>
            </a:pPr>
            <a:endParaRPr lang="ru-RU" smtClean="0">
              <a:latin typeface="Times New Roman" pitchFamily="18" charset="0"/>
            </a:endParaRPr>
          </a:p>
        </p:txBody>
      </p:sp>
      <p:pic>
        <p:nvPicPr>
          <p:cNvPr id="86019" name="Picture 2"/>
          <p:cNvPicPr>
            <a:picLocks noChangeAspect="1" noChangeArrowheads="1"/>
          </p:cNvPicPr>
          <p:nvPr/>
        </p:nvPicPr>
        <p:blipFill>
          <a:blip r:embed="rId2"/>
          <a:srcRect/>
          <a:stretch>
            <a:fillRect/>
          </a:stretch>
        </p:blipFill>
        <p:spPr bwMode="auto">
          <a:xfrm>
            <a:off x="7524750" y="1844675"/>
            <a:ext cx="1150938" cy="3128963"/>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457200" y="171450"/>
            <a:ext cx="7543800" cy="1828800"/>
          </a:xfrm>
        </p:spPr>
        <p:txBody>
          <a:bodyPr/>
          <a:lstStyle/>
          <a:p>
            <a:pPr eaLnBrk="1" hangingPunct="1"/>
            <a:r>
              <a:rPr lang="en-US" sz="2400" b="1" smtClean="0">
                <a:solidFill>
                  <a:srgbClr val="002060"/>
                </a:solidFill>
                <a:latin typeface="Arial" charset="0"/>
                <a:cs typeface="Arial" charset="0"/>
              </a:rPr>
              <a:t>V</a:t>
            </a:r>
            <a:r>
              <a:rPr lang="ru-RU" sz="2400" b="1" smtClean="0">
                <a:solidFill>
                  <a:srgbClr val="002060"/>
                </a:solidFill>
                <a:latin typeface="Arial" charset="0"/>
                <a:cs typeface="Arial" charset="0"/>
              </a:rPr>
              <a:t>. НПА по вопросам возмещения вреда, причиненного несчастными случаями или профессиональными заболеваниями</a:t>
            </a:r>
          </a:p>
        </p:txBody>
      </p:sp>
      <p:sp>
        <p:nvSpPr>
          <p:cNvPr id="23555" name="Rectangle 3"/>
          <p:cNvSpPr>
            <a:spLocks noGrp="1" noChangeArrowheads="1"/>
          </p:cNvSpPr>
          <p:nvPr>
            <p:ph type="body" idx="1"/>
          </p:nvPr>
        </p:nvSpPr>
        <p:spPr>
          <a:xfrm>
            <a:off x="2124075" y="1916113"/>
            <a:ext cx="6562725" cy="4343400"/>
          </a:xfrm>
        </p:spPr>
        <p:txBody>
          <a:bodyPr rtlCol="0">
            <a:normAutofit fontScale="92500" lnSpcReduction="10000"/>
          </a:bodyPr>
          <a:lstStyle/>
          <a:p>
            <a:pPr marL="571500" indent="-571500" algn="just" eaLnBrk="1" fontAlgn="auto" hangingPunct="1">
              <a:spcAft>
                <a:spcPts val="0"/>
              </a:spcAft>
              <a:buFont typeface="Wingdings" pitchFamily="2" charset="2"/>
              <a:buAutoNum type="arabicPeriod"/>
              <a:defRPr/>
            </a:pPr>
            <a:r>
              <a:rPr lang="ru-RU" sz="2600" dirty="0" smtClean="0">
                <a:latin typeface="Arial" pitchFamily="34" charset="0"/>
                <a:cs typeface="Arial" pitchFamily="34" charset="0"/>
              </a:rPr>
              <a:t>Требования к расследованию несчастных случаев</a:t>
            </a:r>
          </a:p>
          <a:p>
            <a:pPr marL="571500" indent="-571500" algn="just" eaLnBrk="1" fontAlgn="auto" hangingPunct="1">
              <a:spcAft>
                <a:spcPts val="0"/>
              </a:spcAft>
              <a:buFont typeface="Wingdings" pitchFamily="2" charset="2"/>
              <a:buAutoNum type="arabicPeriod"/>
              <a:defRPr/>
            </a:pPr>
            <a:r>
              <a:rPr lang="ru-RU" sz="2600" dirty="0" smtClean="0">
                <a:latin typeface="Arial" pitchFamily="34" charset="0"/>
                <a:cs typeface="Arial" pitchFamily="34" charset="0"/>
              </a:rPr>
              <a:t>Требования к расследованию профзаболеваний</a:t>
            </a:r>
          </a:p>
          <a:p>
            <a:pPr marL="571500" indent="-571500" algn="just" eaLnBrk="1" fontAlgn="auto" hangingPunct="1">
              <a:spcAft>
                <a:spcPts val="0"/>
              </a:spcAft>
              <a:buFont typeface="Wingdings" pitchFamily="2" charset="2"/>
              <a:buAutoNum type="arabicPeriod"/>
              <a:defRPr/>
            </a:pPr>
            <a:r>
              <a:rPr lang="ru-RU" sz="2600" dirty="0" smtClean="0">
                <a:latin typeface="Arial" pitchFamily="34" charset="0"/>
                <a:cs typeface="Arial" pitchFamily="34" charset="0"/>
              </a:rPr>
              <a:t>Требования к обязательному соц. страхованию от несчастных случаев и профзаболеваний</a:t>
            </a:r>
          </a:p>
          <a:p>
            <a:pPr marL="571500" indent="-571500" algn="just" eaLnBrk="1" fontAlgn="auto" hangingPunct="1">
              <a:spcAft>
                <a:spcPts val="0"/>
              </a:spcAft>
              <a:buFont typeface="Wingdings" pitchFamily="2" charset="2"/>
              <a:buAutoNum type="arabicPeriod"/>
              <a:defRPr/>
            </a:pPr>
            <a:r>
              <a:rPr lang="ru-RU" sz="2600" dirty="0" smtClean="0">
                <a:latin typeface="Arial" pitchFamily="34" charset="0"/>
                <a:cs typeface="Arial" pitchFamily="34" charset="0"/>
              </a:rPr>
              <a:t>Требования к оказанию доврачебной и медицинской помощи пострадавшим</a:t>
            </a:r>
          </a:p>
          <a:p>
            <a:pPr marL="571500" indent="-571500" eaLnBrk="1" fontAlgn="auto" hangingPunct="1">
              <a:spcAft>
                <a:spcPts val="0"/>
              </a:spcAft>
              <a:buFont typeface="Wingdings" pitchFamily="2" charset="2"/>
              <a:buAutoNum type="arabicPeriod"/>
              <a:defRPr/>
            </a:pPr>
            <a:r>
              <a:rPr lang="ru-RU" sz="2600" dirty="0" smtClean="0">
                <a:latin typeface="Arial" pitchFamily="34" charset="0"/>
                <a:cs typeface="Arial" pitchFamily="34" charset="0"/>
              </a:rPr>
              <a:t>Требования к предоставлению льгот и компенсаций за вредные и опасные условия труда</a:t>
            </a:r>
          </a:p>
          <a:p>
            <a:pPr marL="571500" indent="-571500" algn="just" eaLnBrk="1" fontAlgn="auto" hangingPunct="1">
              <a:spcAft>
                <a:spcPts val="0"/>
              </a:spcAft>
              <a:buFont typeface="Wingdings" pitchFamily="2" charset="2"/>
              <a:buAutoNum type="arabicPeriod"/>
              <a:defRPr/>
            </a:pPr>
            <a:endParaRPr lang="ru-RU" sz="2600" dirty="0" smtClean="0">
              <a:latin typeface="Arial" pitchFamily="34" charset="0"/>
              <a:cs typeface="Arial" pitchFamily="34" charset="0"/>
            </a:endParaRPr>
          </a:p>
        </p:txBody>
      </p:sp>
      <p:pic>
        <p:nvPicPr>
          <p:cNvPr id="87043" name="Picture 2"/>
          <p:cNvPicPr>
            <a:picLocks noChangeAspect="1" noChangeArrowheads="1"/>
          </p:cNvPicPr>
          <p:nvPr/>
        </p:nvPicPr>
        <p:blipFill>
          <a:blip r:embed="rId2"/>
          <a:srcRect/>
          <a:stretch>
            <a:fillRect/>
          </a:stretch>
        </p:blipFill>
        <p:spPr bwMode="auto">
          <a:xfrm>
            <a:off x="539750" y="2492375"/>
            <a:ext cx="1152525" cy="3128963"/>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4"/>
          <p:cNvSpPr>
            <a:spLocks noGrp="1"/>
          </p:cNvSpPr>
          <p:nvPr>
            <p:ph type="ctrTitle"/>
          </p:nvPr>
        </p:nvSpPr>
        <p:spPr>
          <a:xfrm>
            <a:off x="900113" y="476250"/>
            <a:ext cx="7772400" cy="1154113"/>
          </a:xfrm>
        </p:spPr>
        <p:txBody>
          <a:bodyPr/>
          <a:lstStyle/>
          <a:p>
            <a:r>
              <a:rPr lang="ru-RU" sz="4000" smtClean="0">
                <a:solidFill>
                  <a:schemeClr val="folHlink"/>
                </a:solidFill>
                <a:latin typeface="Arial" charset="0"/>
              </a:rPr>
              <a:t>Регулирование отдельных вопросов охраны труда</a:t>
            </a:r>
          </a:p>
        </p:txBody>
      </p:sp>
      <p:pic>
        <p:nvPicPr>
          <p:cNvPr id="88066" name="Picture 2"/>
          <p:cNvPicPr>
            <a:picLocks noChangeAspect="1" noChangeArrowheads="1"/>
          </p:cNvPicPr>
          <p:nvPr/>
        </p:nvPicPr>
        <p:blipFill>
          <a:blip r:embed="rId2"/>
          <a:srcRect/>
          <a:stretch>
            <a:fillRect/>
          </a:stretch>
        </p:blipFill>
        <p:spPr bwMode="auto">
          <a:xfrm>
            <a:off x="3962400" y="2133600"/>
            <a:ext cx="2393950" cy="4724400"/>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4"/>
          <p:cNvSpPr>
            <a:spLocks noGrp="1"/>
          </p:cNvSpPr>
          <p:nvPr>
            <p:ph type="ctrTitle"/>
          </p:nvPr>
        </p:nvSpPr>
        <p:spPr>
          <a:xfrm>
            <a:off x="539750" y="549275"/>
            <a:ext cx="7772400" cy="1470025"/>
          </a:xfrm>
        </p:spPr>
        <p:txBody>
          <a:bodyPr/>
          <a:lstStyle/>
          <a:p>
            <a:r>
              <a:rPr lang="ru-RU" sz="4000" b="1" smtClean="0"/>
              <a:t>ОБЯЗАННОСТИ РАБОТОДАТЕЛЯ В ОБЛАСТИ ОХРАНЫ ТРУДА</a:t>
            </a:r>
          </a:p>
        </p:txBody>
      </p:sp>
      <p:sp>
        <p:nvSpPr>
          <p:cNvPr id="89090" name="Rectangle 5"/>
          <p:cNvSpPr>
            <a:spLocks noGrp="1"/>
          </p:cNvSpPr>
          <p:nvPr>
            <p:ph type="subTitle" idx="1"/>
          </p:nvPr>
        </p:nvSpPr>
        <p:spPr>
          <a:xfrm>
            <a:off x="2268538" y="2276475"/>
            <a:ext cx="6400800" cy="3263900"/>
          </a:xfrm>
        </p:spPr>
        <p:txBody>
          <a:bodyPr/>
          <a:lstStyle/>
          <a:p>
            <a:pPr algn="just">
              <a:lnSpc>
                <a:spcPct val="90000"/>
              </a:lnSpc>
            </a:pPr>
            <a:r>
              <a:rPr lang="ru-RU" smtClean="0">
                <a:solidFill>
                  <a:schemeClr val="tx1"/>
                </a:solidFill>
              </a:rPr>
              <a:t>Частями 1, 2 ст. 212 и ч. 2 ст. 22 ТК РФ обязанности по обеспечению безопасных условий и охраны труда возлагаются на работодателя. Обязанности работодателя подразделяются на несколько видов </a:t>
            </a:r>
          </a:p>
        </p:txBody>
      </p:sp>
      <p:pic>
        <p:nvPicPr>
          <p:cNvPr id="89091" name="Picture 2"/>
          <p:cNvPicPr>
            <a:picLocks noChangeAspect="1" noChangeArrowheads="1"/>
          </p:cNvPicPr>
          <p:nvPr/>
        </p:nvPicPr>
        <p:blipFill>
          <a:blip r:embed="rId2"/>
          <a:srcRect/>
          <a:stretch>
            <a:fillRect/>
          </a:stretch>
        </p:blipFill>
        <p:spPr bwMode="auto">
          <a:xfrm>
            <a:off x="539750" y="2492375"/>
            <a:ext cx="1152525" cy="3128963"/>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p:cNvSpPr>
          <p:nvPr>
            <p:ph type="title"/>
          </p:nvPr>
        </p:nvSpPr>
        <p:spPr>
          <a:xfrm>
            <a:off x="468313" y="260350"/>
            <a:ext cx="8229600" cy="720725"/>
          </a:xfrm>
        </p:spPr>
        <p:txBody>
          <a:bodyPr/>
          <a:lstStyle/>
          <a:p>
            <a:r>
              <a:rPr lang="ru-RU" sz="2200" b="1" smtClean="0">
                <a:latin typeface="Arial" charset="0"/>
              </a:rPr>
              <a:t>1. </a:t>
            </a:r>
            <a:r>
              <a:rPr lang="ru-RU" sz="2200" b="1" smtClean="0">
                <a:latin typeface="Arial Unicode MS"/>
              </a:rPr>
              <a:t>Обязанности по обеспечению безопасных условий труда работников в процессе трудовой деятельности:</a:t>
            </a:r>
          </a:p>
        </p:txBody>
      </p:sp>
      <p:sp>
        <p:nvSpPr>
          <p:cNvPr id="90114" name="Rectangle 3"/>
          <p:cNvSpPr>
            <a:spLocks noGrp="1"/>
          </p:cNvSpPr>
          <p:nvPr>
            <p:ph type="body" idx="1"/>
          </p:nvPr>
        </p:nvSpPr>
        <p:spPr>
          <a:xfrm>
            <a:off x="468313" y="1196975"/>
            <a:ext cx="8229600" cy="5400675"/>
          </a:xfrm>
        </p:spPr>
        <p:txBody>
          <a:bodyPr/>
          <a:lstStyle/>
          <a:p>
            <a:pPr>
              <a:lnSpc>
                <a:spcPct val="80000"/>
              </a:lnSpc>
              <a:buFontTx/>
              <a:buChar char="-"/>
            </a:pPr>
            <a:r>
              <a:rPr lang="ru-RU" sz="2200" smtClean="0"/>
              <a:t>обеспечение безопасности работников при эксплуатации зданий, сооружений, оборудования, осуществлении технологических процессов, а также применяемых в производстве инструментов, сырья и материалов (абз. 2 ч. 2 ст. 212 ТК РФ);</a:t>
            </a:r>
          </a:p>
          <a:p>
            <a:pPr>
              <a:lnSpc>
                <a:spcPct val="80000"/>
              </a:lnSpc>
              <a:buFontTx/>
              <a:buChar char="-"/>
            </a:pPr>
            <a:endParaRPr lang="ru-RU" sz="2200" smtClean="0"/>
          </a:p>
          <a:p>
            <a:pPr>
              <a:lnSpc>
                <a:spcPct val="80000"/>
              </a:lnSpc>
              <a:buFontTx/>
              <a:buChar char="-"/>
            </a:pPr>
            <a:r>
              <a:rPr lang="ru-RU" sz="2200" smtClean="0"/>
              <a:t>применение средств индивидуальной и коллективной защиты работников. Указанные средства должны пройти обязательную сертификацию или декларирование соответствия в установленном законодательством РФ порядке. (ч. 1 ст. 221 ТК РФ);</a:t>
            </a:r>
          </a:p>
          <a:p>
            <a:pPr>
              <a:lnSpc>
                <a:spcPct val="80000"/>
              </a:lnSpc>
              <a:buFontTx/>
              <a:buChar char="-"/>
            </a:pPr>
            <a:endParaRPr lang="ru-RU" sz="2200" smtClean="0"/>
          </a:p>
          <a:p>
            <a:pPr>
              <a:lnSpc>
                <a:spcPct val="80000"/>
              </a:lnSpc>
              <a:buFont typeface="Arial" charset="0"/>
              <a:buNone/>
            </a:pPr>
            <a:r>
              <a:rPr lang="ru-RU" sz="2200" smtClean="0"/>
              <a:t>- обеспечение соответствующих условий труда на каждом рабочем месте (абз. 4 ч. 2 ст. 212 ТК РФ). Условия труда - это совокупность факторов производственной среды и трудового процесса, оказывающих влияние на работоспособность и здоровье работника (ч. 2 ст. 209 ТК РФ);</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3"/>
          <p:cNvSpPr>
            <a:spLocks noGrp="1"/>
          </p:cNvSpPr>
          <p:nvPr>
            <p:ph type="body" idx="1"/>
          </p:nvPr>
        </p:nvSpPr>
        <p:spPr>
          <a:xfrm>
            <a:off x="457200" y="333375"/>
            <a:ext cx="8229600" cy="6264275"/>
          </a:xfrm>
        </p:spPr>
        <p:txBody>
          <a:bodyPr/>
          <a:lstStyle/>
          <a:p>
            <a:pPr>
              <a:lnSpc>
                <a:spcPct val="90000"/>
              </a:lnSpc>
              <a:buFont typeface="Arial" charset="0"/>
              <a:buNone/>
            </a:pPr>
            <a:r>
              <a:rPr lang="ru-RU" sz="2400" smtClean="0"/>
              <a:t>- соблюдение режима труда и отдыха работников в соответствии с трудовым законодательством и иными нормативными правовыми актами, содержащими нормы трудового права (абз. 5 ч. 2 ст. 212 ТК РФ).</a:t>
            </a:r>
          </a:p>
          <a:p>
            <a:pPr>
              <a:lnSpc>
                <a:spcPct val="90000"/>
              </a:lnSpc>
              <a:buFont typeface="Arial" charset="0"/>
              <a:buNone/>
            </a:pPr>
            <a:r>
              <a:rPr lang="ru-RU" sz="2400" smtClean="0"/>
              <a:t>- проведение аттестации рабочих мест по условиям труда с последующей сертификацией организации работ по охране труда (абз. 10 ч. 2 ст. 212 ТК РФ).</a:t>
            </a:r>
          </a:p>
          <a:p>
            <a:pPr>
              <a:lnSpc>
                <a:spcPct val="90000"/>
              </a:lnSpc>
              <a:buFont typeface="Arial" charset="0"/>
              <a:buNone/>
            </a:pPr>
            <a:r>
              <a:rPr lang="ru-RU" sz="2400" smtClean="0"/>
              <a:t>- принятие мер по предотвращению аварийных ситуаций, сохранению жизни и здоровья работников при возникновении таких ситуаций, в том числе по оказанию пострадавшим первой помощи (абз. 15 ч. 2 ст. 212 ТК РФ);</a:t>
            </a:r>
          </a:p>
          <a:p>
            <a:pPr>
              <a:lnSpc>
                <a:spcPct val="90000"/>
              </a:lnSpc>
              <a:buFont typeface="Arial" charset="0"/>
              <a:buNone/>
            </a:pPr>
            <a:r>
              <a:rPr lang="ru-RU" sz="2400" smtClean="0"/>
              <a:t>- расследование и учет несчастных случаев на производстве и профессиональных заболеваний в установленном порядке (абз. 16 ч. 2 ст. 212 ТК РФ);</a:t>
            </a:r>
          </a:p>
          <a:p>
            <a:pPr>
              <a:lnSpc>
                <a:spcPct val="90000"/>
              </a:lnSpc>
              <a:buFont typeface="Arial" charset="0"/>
              <a:buNone/>
            </a:pPr>
            <a:r>
              <a:rPr lang="ru-RU" sz="2400" smtClean="0"/>
              <a:t>- применение комплекса нормативных правовых актов, содержащих требования охраны труда в соответствии со спецификой деятельности (абз. 23 ч. 2 ст. 212 ТК РФ).</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p:cNvSpPr>
          <p:nvPr>
            <p:ph type="title"/>
          </p:nvPr>
        </p:nvSpPr>
        <p:spPr>
          <a:xfrm>
            <a:off x="457200" y="274638"/>
            <a:ext cx="8229600" cy="850900"/>
          </a:xfrm>
        </p:spPr>
        <p:txBody>
          <a:bodyPr/>
          <a:lstStyle/>
          <a:p>
            <a:r>
              <a:rPr lang="ru-RU" sz="2200" b="1" smtClean="0">
                <a:latin typeface="Arial Unicode MS"/>
              </a:rPr>
              <a:t>2. Обязанности по обучению работников в области охраны труда:</a:t>
            </a:r>
          </a:p>
        </p:txBody>
      </p:sp>
      <p:sp>
        <p:nvSpPr>
          <p:cNvPr id="92162" name="Rectangle 3"/>
          <p:cNvSpPr>
            <a:spLocks noGrp="1"/>
          </p:cNvSpPr>
          <p:nvPr>
            <p:ph type="body" idx="1"/>
          </p:nvPr>
        </p:nvSpPr>
        <p:spPr>
          <a:xfrm>
            <a:off x="457200" y="1268413"/>
            <a:ext cx="8229600" cy="4857750"/>
          </a:xfrm>
        </p:spPr>
        <p:txBody>
          <a:bodyPr/>
          <a:lstStyle/>
          <a:p>
            <a:pPr>
              <a:lnSpc>
                <a:spcPct val="80000"/>
              </a:lnSpc>
              <a:buFont typeface="Arial" charset="0"/>
              <a:buNone/>
            </a:pPr>
            <a:r>
              <a:rPr lang="ru-RU" sz="2200" smtClean="0">
                <a:latin typeface="Arial Unicode MS"/>
              </a:rPr>
              <a:t>- обучение безопасным методам и приемам выполнения работ и оказанию первой помощи пострадавшим на производстве, проведение инструктажа по охране труда, стажировки на рабочем месте и проверки знаний требований охраны труда (абз. 7 ч. 2 ст. 212 ТК РФ);</a:t>
            </a:r>
          </a:p>
          <a:p>
            <a:pPr>
              <a:lnSpc>
                <a:spcPct val="80000"/>
              </a:lnSpc>
              <a:buFont typeface="Arial" charset="0"/>
              <a:buNone/>
            </a:pPr>
            <a:r>
              <a:rPr lang="ru-RU" sz="2200" smtClean="0">
                <a:latin typeface="Arial Unicode MS"/>
              </a:rPr>
              <a:t>- недопущение к работе лиц, не прошедших в установленном порядке обучение и инструктаж по охране труда, стажировку и проверку знаний требований охраны труда (абз. 8 ч. 2 ст. 212 ТК РФ);</a:t>
            </a:r>
          </a:p>
          <a:p>
            <a:pPr>
              <a:lnSpc>
                <a:spcPct val="80000"/>
              </a:lnSpc>
              <a:buFont typeface="Arial" charset="0"/>
              <a:buNone/>
            </a:pPr>
            <a:r>
              <a:rPr lang="ru-RU" sz="2200" smtClean="0">
                <a:latin typeface="Arial Unicode MS"/>
              </a:rPr>
              <a:t>- ознакомление работников с требованиями охраны труда (абз. 21 ч. 2 ст. 212 ТК РФ);</a:t>
            </a:r>
          </a:p>
          <a:p>
            <a:pPr>
              <a:lnSpc>
                <a:spcPct val="80000"/>
              </a:lnSpc>
              <a:buFont typeface="Arial" charset="0"/>
              <a:buNone/>
            </a:pPr>
            <a:r>
              <a:rPr lang="ru-RU" sz="2200" smtClean="0">
                <a:latin typeface="Arial Unicode MS"/>
              </a:rPr>
              <a:t>- разработка и утверждение правил и инструкций по охране труда для работников с учетом мнения выборного органа первичной профсоюзной организации или иного уполномоченного работниками органа для принятия локальных нормативных актов в порядке, установленном ст. 372 ТК РФ (абз. 22 ч. 2 ст. 212 ТК РФ).</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p:cNvSpPr>
          <p:nvPr>
            <p:ph type="title"/>
          </p:nvPr>
        </p:nvSpPr>
        <p:spPr>
          <a:xfrm>
            <a:off x="457200" y="274638"/>
            <a:ext cx="8229600" cy="633412"/>
          </a:xfrm>
        </p:spPr>
        <p:txBody>
          <a:bodyPr/>
          <a:lstStyle/>
          <a:p>
            <a:r>
              <a:rPr lang="ru-RU" sz="2400" b="1" smtClean="0">
                <a:latin typeface="Arial Unicode MS"/>
              </a:rPr>
              <a:t>3. Обязанности по контролю и информированию:</a:t>
            </a:r>
          </a:p>
        </p:txBody>
      </p:sp>
      <p:sp>
        <p:nvSpPr>
          <p:cNvPr id="93186" name="Rectangle 3"/>
          <p:cNvSpPr>
            <a:spLocks noGrp="1"/>
          </p:cNvSpPr>
          <p:nvPr>
            <p:ph type="body" idx="1"/>
          </p:nvPr>
        </p:nvSpPr>
        <p:spPr>
          <a:xfrm>
            <a:off x="457200" y="981075"/>
            <a:ext cx="8229600" cy="5145088"/>
          </a:xfrm>
        </p:spPr>
        <p:txBody>
          <a:bodyPr/>
          <a:lstStyle/>
          <a:p>
            <a:pPr>
              <a:lnSpc>
                <a:spcPct val="80000"/>
              </a:lnSpc>
              <a:buFont typeface="Arial" charset="0"/>
              <a:buNone/>
            </a:pPr>
            <a:r>
              <a:rPr lang="ru-RU" sz="2400" smtClean="0"/>
              <a:t>- организация контроля за состоянием условий труда на рабочих местах, а также за правильностью применения работниками средств индивидуальной и коллективной защиты (абз. 9 ч. 2 ст. 212 ТК РФ);</a:t>
            </a:r>
          </a:p>
          <a:p>
            <a:pPr>
              <a:lnSpc>
                <a:spcPct val="80000"/>
              </a:lnSpc>
              <a:buFont typeface="Arial" charset="0"/>
              <a:buNone/>
            </a:pPr>
            <a:r>
              <a:rPr lang="ru-RU" sz="2400" smtClean="0"/>
              <a:t>- недопущение работников к исполнению ими трудовых обязанностей без прохождения обязательных медицинских осмотров (обследований), обязательных психиатрических освидетельствований, а также в случае медицинских противопоказаний (абз. 12 ч. 2 ст. 212 ТК РФ). Подробнее об этом см. раздел "Медицинские осмотры некоторых категорий работников" настоящего материала;</a:t>
            </a:r>
          </a:p>
          <a:p>
            <a:pPr>
              <a:lnSpc>
                <a:spcPct val="80000"/>
              </a:lnSpc>
              <a:buFont typeface="Arial" charset="0"/>
              <a:buNone/>
            </a:pPr>
            <a:r>
              <a:rPr lang="ru-RU" sz="2400" smtClean="0"/>
              <a:t>- информирование работников об условиях и охране труда на рабочих местах, о риске повреждения здоровья и полагающихся им компенсациях и средствах индивидуальной защиты (абз. 13 ч. 2 ст. 212 ТК РФ);</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3"/>
          <p:cNvSpPr>
            <a:spLocks noGrp="1"/>
          </p:cNvSpPr>
          <p:nvPr>
            <p:ph type="body" idx="1"/>
          </p:nvPr>
        </p:nvSpPr>
        <p:spPr>
          <a:xfrm>
            <a:off x="395288" y="404813"/>
            <a:ext cx="8291512" cy="6048375"/>
          </a:xfrm>
        </p:spPr>
        <p:txBody>
          <a:bodyPr/>
          <a:lstStyle/>
          <a:p>
            <a:pPr>
              <a:lnSpc>
                <a:spcPct val="80000"/>
              </a:lnSpc>
              <a:buFont typeface="Arial" charset="0"/>
              <a:buNone/>
            </a:pPr>
            <a:r>
              <a:rPr lang="ru-RU" sz="2200" smtClean="0">
                <a:latin typeface="Arial Unicode MS"/>
              </a:rPr>
              <a:t>- предоставление информации и документов, необходимых для выполнения соответствующих полномочий, федеральным органам исполнительной власти; органам исполнительной власти субъектов РФ в области охраны труда; органам профсоюзного контроля (абз. 14 ч. 2 ст. 212 ТК РФ);</a:t>
            </a:r>
          </a:p>
          <a:p>
            <a:pPr>
              <a:lnSpc>
                <a:spcPct val="80000"/>
              </a:lnSpc>
              <a:buFont typeface="Arial" charset="0"/>
              <a:buNone/>
            </a:pPr>
            <a:r>
              <a:rPr lang="ru-RU" sz="2200" smtClean="0">
                <a:latin typeface="Arial Unicode MS"/>
              </a:rPr>
              <a:t>- беспрепятственный допуск должностных лиц перечисленных органов исполнительной власти, а также органов Фонда социального страхования РФ и представителей органов общественного контроля в целях проведения проверок условий и охраны труда и расследования несчастных случаев на производстве и профессиональных заболеваний (абз. 18 ч. 2 ст. 212 ТК РФ);</a:t>
            </a:r>
          </a:p>
          <a:p>
            <a:pPr>
              <a:lnSpc>
                <a:spcPct val="80000"/>
              </a:lnSpc>
              <a:buFont typeface="Arial" charset="0"/>
              <a:buNone/>
            </a:pPr>
            <a:r>
              <a:rPr lang="ru-RU" sz="2200" smtClean="0">
                <a:latin typeface="Arial Unicode MS"/>
              </a:rPr>
              <a:t>- выполнение предписаний должностных лиц федерального органа исполнительной власти, осуществляющих государственный контроль (надзор) в установленной сфере деятельности, и рассмотрение представлений органов общественного контроля в сроки, установленные Трудовым кодексом РФ и иными федеральными законами (абз. 19 ч. 2 ст. 212 ТК РФ).</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Grp="1"/>
          </p:cNvSpPr>
          <p:nvPr>
            <p:ph type="body" idx="1"/>
          </p:nvPr>
        </p:nvSpPr>
        <p:spPr>
          <a:xfrm>
            <a:off x="457200" y="620713"/>
            <a:ext cx="8229600" cy="5505450"/>
          </a:xfrm>
        </p:spPr>
        <p:txBody>
          <a:bodyPr/>
          <a:lstStyle/>
          <a:p>
            <a:pPr>
              <a:lnSpc>
                <a:spcPct val="80000"/>
              </a:lnSpc>
              <a:buFont typeface="Arial" charset="0"/>
              <a:buNone/>
            </a:pPr>
            <a:r>
              <a:rPr lang="ru-RU" sz="2400" smtClean="0"/>
              <a:t>	На территориях субъектов РФ государственное управление охраной труда осуществляется федеральными органами исполнительной власти и органами исполнительной власти субъектов РФ в пределах их полномочий. Эти полномочия перечислены в ч. 5 ст. 216 ТК РФ.</a:t>
            </a:r>
          </a:p>
          <a:p>
            <a:pPr>
              <a:lnSpc>
                <a:spcPct val="80000"/>
              </a:lnSpc>
              <a:buFont typeface="Arial" charset="0"/>
              <a:buNone/>
            </a:pPr>
            <a:endParaRPr lang="ru-RU" sz="2400" smtClean="0"/>
          </a:p>
          <a:p>
            <a:pPr>
              <a:lnSpc>
                <a:spcPct val="80000"/>
              </a:lnSpc>
              <a:buFont typeface="Arial" charset="0"/>
              <a:buNone/>
            </a:pPr>
            <a:r>
              <a:rPr lang="ru-RU" sz="2400" smtClean="0"/>
              <a:t>	Органам местного самоуправления могут быть переданы отдельные полномочия по государственному управлению охраной труда в порядке и на условиях, которые определяются федеральными законами и законами субъектов РФ. На федеральном уровне передача отдельных полномочий по государственному управлению охраной труда органам местного самоуправления осуществляется в соответствии со ст. 132 Конституции РФ, ст. 19 и ст. 20 Федерального закона от 06.10.2003 N 131-ФЗ "Об общих принципах организации местного самоуправления в Российской Федерации".</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p:cNvSpPr>
          <p:nvPr>
            <p:ph type="title"/>
          </p:nvPr>
        </p:nvSpPr>
        <p:spPr>
          <a:xfrm>
            <a:off x="457200" y="274638"/>
            <a:ext cx="8229600" cy="633412"/>
          </a:xfrm>
        </p:spPr>
        <p:txBody>
          <a:bodyPr/>
          <a:lstStyle/>
          <a:p>
            <a:r>
              <a:rPr lang="ru-RU" sz="2200" b="1" smtClean="0">
                <a:latin typeface="Arial Unicode MS"/>
              </a:rPr>
              <a:t>4. Обязанности социальной направленности:</a:t>
            </a:r>
          </a:p>
        </p:txBody>
      </p:sp>
      <p:sp>
        <p:nvSpPr>
          <p:cNvPr id="95234" name="Rectangle 3"/>
          <p:cNvSpPr>
            <a:spLocks noGrp="1"/>
          </p:cNvSpPr>
          <p:nvPr>
            <p:ph type="body" idx="1"/>
          </p:nvPr>
        </p:nvSpPr>
        <p:spPr>
          <a:xfrm>
            <a:off x="457200" y="908050"/>
            <a:ext cx="8229600" cy="5218113"/>
          </a:xfrm>
        </p:spPr>
        <p:txBody>
          <a:bodyPr/>
          <a:lstStyle/>
          <a:p>
            <a:pPr>
              <a:lnSpc>
                <a:spcPct val="90000"/>
              </a:lnSpc>
              <a:buFont typeface="Arial" charset="0"/>
              <a:buNone/>
            </a:pPr>
            <a:r>
              <a:rPr lang="ru-RU" sz="2200" smtClean="0">
                <a:latin typeface="Arial Unicode MS"/>
              </a:rPr>
              <a:t>- приобретение за счет собственных средств специальной одежды, обуви и других средств индивидуальной защиты, прошедших обязательную сертификацию или декларирование соответствия в установленном законодательством РФ порядке;</a:t>
            </a:r>
          </a:p>
          <a:p>
            <a:pPr>
              <a:lnSpc>
                <a:spcPct val="90000"/>
              </a:lnSpc>
              <a:buFont typeface="Arial" charset="0"/>
              <a:buNone/>
            </a:pPr>
            <a:r>
              <a:rPr lang="ru-RU" sz="2200" smtClean="0">
                <a:latin typeface="Arial Unicode MS"/>
              </a:rPr>
              <a:t>- выдача средств индивидуальной защиты согласно принятым нормам работникам, занятым на работах с вредными и (или) опасными условиями труда, а также на работах, выполняемых в особых температурных условиях или связанных с загрязнением (абз. 6 ч. 2 ст. 212 ТК РФ);</a:t>
            </a:r>
          </a:p>
          <a:p>
            <a:pPr>
              <a:lnSpc>
                <a:spcPct val="90000"/>
              </a:lnSpc>
              <a:buFont typeface="Arial" charset="0"/>
              <a:buNone/>
            </a:pPr>
            <a:r>
              <a:rPr lang="ru-RU" sz="2200" smtClean="0">
                <a:latin typeface="Arial Unicode MS"/>
              </a:rPr>
              <a:t>- санитарно-бытовое и лечебно-профилактическое обслуживание работников согласно требованиям охраны труда, а также доставку работников в медицинскую организацию для оказания им неотложной медицинской помощи (абз. 17 ч. 2 ст. 212 ТК РФ);</a:t>
            </a:r>
          </a:p>
          <a:p>
            <a:pPr>
              <a:lnSpc>
                <a:spcPct val="90000"/>
              </a:lnSpc>
              <a:buFont typeface="Arial" charset="0"/>
              <a:buNone/>
            </a:pPr>
            <a:endParaRPr lang="ru-RU" sz="2200" smtClean="0">
              <a:latin typeface="Arial Unicode MS"/>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3"/>
          <p:cNvSpPr>
            <a:spLocks noGrp="1"/>
          </p:cNvSpPr>
          <p:nvPr>
            <p:ph type="body" idx="1"/>
          </p:nvPr>
        </p:nvSpPr>
        <p:spPr>
          <a:xfrm>
            <a:off x="457200" y="549275"/>
            <a:ext cx="8229600" cy="5576888"/>
          </a:xfrm>
        </p:spPr>
        <p:txBody>
          <a:bodyPr/>
          <a:lstStyle/>
          <a:p>
            <a:pPr>
              <a:lnSpc>
                <a:spcPct val="90000"/>
              </a:lnSpc>
              <a:buFontTx/>
              <a:buChar char="-"/>
            </a:pPr>
            <a:r>
              <a:rPr lang="ru-RU" sz="2000" smtClean="0">
                <a:latin typeface="Arial Unicode MS"/>
              </a:rPr>
              <a:t>проведение за счет собственных средств обязательных предварительных, периодических, других обязательных медицинских осмотров, обязательных психиатрических освидетельствований работников, обязательных психиатрических освидетельствований работников по их просьбам в соответствии с медицинскими рекомендациями с сохранением за ними места работы (должности) и среднего заработка на время прохождения указанных медицинских обследований (абз. 11 ч. 2 ст. 212 ТК РФ). Эти осмотры проводятся в случаях, предусмотренных трудовым законодательством и иными нормативными правовыми актами, содержащими нормы трудового права. Подробнее об этом см. раздел "Медицинские осмотры некоторых категорий работников" настоящего материала;</a:t>
            </a:r>
            <a:endParaRPr lang="ru-RU" sz="2000" smtClean="0">
              <a:latin typeface="Arial" charset="0"/>
            </a:endParaRPr>
          </a:p>
          <a:p>
            <a:pPr>
              <a:lnSpc>
                <a:spcPct val="90000"/>
              </a:lnSpc>
              <a:buFontTx/>
              <a:buChar char="-"/>
            </a:pPr>
            <a:endParaRPr lang="ru-RU" sz="2000" smtClean="0">
              <a:latin typeface="Arial" charset="0"/>
            </a:endParaRPr>
          </a:p>
          <a:p>
            <a:pPr>
              <a:lnSpc>
                <a:spcPct val="90000"/>
              </a:lnSpc>
              <a:buFont typeface="Arial" charset="0"/>
              <a:buNone/>
            </a:pPr>
            <a:r>
              <a:rPr lang="ru-RU" sz="2000" smtClean="0">
                <a:latin typeface="Arial Unicode MS"/>
              </a:rPr>
              <a:t>- обязательное социальное страхование работников от несчастных случаев на производстве и профессиональных заболеваний (абз. 20 ч. 2 ст. 212 ТК РФ).</a:t>
            </a:r>
          </a:p>
          <a:p>
            <a:pPr>
              <a:lnSpc>
                <a:spcPct val="90000"/>
              </a:lnSpc>
              <a:buFont typeface="Arial" charset="0"/>
              <a:buNone/>
            </a:pPr>
            <a:endParaRPr lang="ru-RU" sz="2000" smtClean="0">
              <a:latin typeface="Arial Unicode MS"/>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4"/>
          <p:cNvSpPr>
            <a:spLocks noGrp="1"/>
          </p:cNvSpPr>
          <p:nvPr>
            <p:ph type="ctrTitle"/>
          </p:nvPr>
        </p:nvSpPr>
        <p:spPr>
          <a:xfrm>
            <a:off x="1116013" y="836613"/>
            <a:ext cx="7772400" cy="1470025"/>
          </a:xfrm>
        </p:spPr>
        <p:txBody>
          <a:bodyPr/>
          <a:lstStyle/>
          <a:p>
            <a:r>
              <a:rPr lang="ru-RU" b="1" smtClean="0">
                <a:solidFill>
                  <a:schemeClr val="folHlink"/>
                </a:solidFill>
              </a:rPr>
              <a:t>ОБЯЗАННОСТИ РАБОТНИКА В ОБЛАСТИ ОХРАНЫ ТРУДА</a:t>
            </a:r>
          </a:p>
        </p:txBody>
      </p:sp>
      <p:sp>
        <p:nvSpPr>
          <p:cNvPr id="97282" name="Rectangle 5"/>
          <p:cNvSpPr>
            <a:spLocks noGrp="1"/>
          </p:cNvSpPr>
          <p:nvPr>
            <p:ph type="subTitle" idx="1"/>
          </p:nvPr>
        </p:nvSpPr>
        <p:spPr>
          <a:xfrm>
            <a:off x="2051050" y="3068638"/>
            <a:ext cx="6400800" cy="3097212"/>
          </a:xfrm>
        </p:spPr>
        <p:txBody>
          <a:bodyPr/>
          <a:lstStyle/>
          <a:p>
            <a:pPr algn="just"/>
            <a:r>
              <a:rPr lang="ru-RU" smtClean="0">
                <a:solidFill>
                  <a:schemeClr val="tx1"/>
                </a:solidFill>
              </a:rPr>
              <a:t>Конкретные обязанности работника в области охраны труда установлены ст. 214 ТК РФ с последующим их рассмотрением в других нормах Трудового кодекса РФ.</a:t>
            </a:r>
          </a:p>
        </p:txBody>
      </p:sp>
      <p:pic>
        <p:nvPicPr>
          <p:cNvPr id="97283" name="Picture 2"/>
          <p:cNvPicPr>
            <a:picLocks noChangeAspect="1" noChangeArrowheads="1"/>
          </p:cNvPicPr>
          <p:nvPr/>
        </p:nvPicPr>
        <p:blipFill>
          <a:blip r:embed="rId2"/>
          <a:srcRect/>
          <a:stretch>
            <a:fillRect/>
          </a:stretch>
        </p:blipFill>
        <p:spPr bwMode="auto">
          <a:xfrm>
            <a:off x="323850" y="3213100"/>
            <a:ext cx="1152525" cy="3128963"/>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p:cNvSpPr>
          <p:nvPr>
            <p:ph type="title"/>
          </p:nvPr>
        </p:nvSpPr>
        <p:spPr>
          <a:xfrm>
            <a:off x="468313" y="260350"/>
            <a:ext cx="8229600" cy="1143000"/>
          </a:xfrm>
        </p:spPr>
        <p:txBody>
          <a:bodyPr/>
          <a:lstStyle/>
          <a:p>
            <a:r>
              <a:rPr lang="ru-RU" sz="2200" b="1" smtClean="0">
                <a:latin typeface="Arial Unicode MS"/>
              </a:rPr>
              <a:t>Работодатель в силу ст. 22 ТК РФ имеет право требовать от работника исполнения следующих обязанностей:</a:t>
            </a:r>
          </a:p>
        </p:txBody>
      </p:sp>
      <p:sp>
        <p:nvSpPr>
          <p:cNvPr id="98306" name="Rectangle 3"/>
          <p:cNvSpPr>
            <a:spLocks noGrp="1"/>
          </p:cNvSpPr>
          <p:nvPr>
            <p:ph type="body" idx="1"/>
          </p:nvPr>
        </p:nvSpPr>
        <p:spPr>
          <a:xfrm>
            <a:off x="468313" y="1341438"/>
            <a:ext cx="8218487" cy="4784725"/>
          </a:xfrm>
        </p:spPr>
        <p:txBody>
          <a:bodyPr/>
          <a:lstStyle/>
          <a:p>
            <a:pPr>
              <a:lnSpc>
                <a:spcPct val="90000"/>
              </a:lnSpc>
              <a:buFont typeface="Arial" charset="0"/>
              <a:buNone/>
            </a:pPr>
            <a:r>
              <a:rPr lang="ru-RU" sz="2400" smtClean="0"/>
              <a:t>- соблюдения требований охраны труда. Пункт "д" ч. 6 ст. 81 ТК РФ предусматривает возможность расторжения трудового договора с работником по инициативе работодателя в связи с нарушением работником требований охраны труда. Это возможно в случае, если это нарушение повлекло за собой тяжкие последствия (несчастный случай на производстве, авария, катастрофа) либо заведомо создавало реальную угрозу наступления таких последствий. Данное нарушение должно быть установлено комиссией по охране труда или уполномоченным по охране труда.</a:t>
            </a:r>
          </a:p>
          <a:p>
            <a:pPr>
              <a:lnSpc>
                <a:spcPct val="90000"/>
              </a:lnSpc>
              <a:buFont typeface="Arial" charset="0"/>
              <a:buNone/>
            </a:pPr>
            <a:r>
              <a:rPr lang="ru-RU" sz="2400" smtClean="0"/>
              <a:t>- правильного применения средств индивидуальной и коллективной защиты;</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3"/>
          <p:cNvSpPr>
            <a:spLocks noGrp="1"/>
          </p:cNvSpPr>
          <p:nvPr>
            <p:ph type="body" idx="1"/>
          </p:nvPr>
        </p:nvSpPr>
        <p:spPr>
          <a:xfrm>
            <a:off x="684213" y="404813"/>
            <a:ext cx="8013700" cy="5761037"/>
          </a:xfrm>
        </p:spPr>
        <p:txBody>
          <a:bodyPr/>
          <a:lstStyle/>
          <a:p>
            <a:pPr>
              <a:lnSpc>
                <a:spcPct val="80000"/>
              </a:lnSpc>
              <a:buFontTx/>
              <a:buChar char="-"/>
            </a:pPr>
            <a:r>
              <a:rPr lang="ru-RU" sz="2200" smtClean="0">
                <a:latin typeface="Arial Unicode MS"/>
              </a:rPr>
              <a:t>прохождения обучения безопасным методам и приемам выполнения работ, оказанию первой помощи пострадавшим на производстве, инструктажа по охране труда, стажировки на рабочем месте, проверки знаний требований охраны труда;</a:t>
            </a:r>
          </a:p>
          <a:p>
            <a:pPr>
              <a:lnSpc>
                <a:spcPct val="80000"/>
              </a:lnSpc>
              <a:buFontTx/>
              <a:buChar char="-"/>
            </a:pPr>
            <a:endParaRPr lang="ru-RU" sz="2200" smtClean="0">
              <a:latin typeface="Arial Unicode MS"/>
            </a:endParaRPr>
          </a:p>
          <a:p>
            <a:pPr>
              <a:lnSpc>
                <a:spcPct val="80000"/>
              </a:lnSpc>
              <a:buFontTx/>
              <a:buChar char="-"/>
            </a:pPr>
            <a:r>
              <a:rPr lang="ru-RU" sz="2200" smtClean="0">
                <a:latin typeface="Arial Unicode MS"/>
              </a:rPr>
              <a:t>немедленного извещения непосредственного или вышестоящего руководителя о любой ситуации, угрожающей жизни и здоровью людей, о каждом несчастном случае, происшедшем на производстве, или об ухудшении состояния здоровья, в том числе о проявлении признаков острого профессионального заболевания (отравления);</a:t>
            </a:r>
          </a:p>
          <a:p>
            <a:pPr>
              <a:lnSpc>
                <a:spcPct val="80000"/>
              </a:lnSpc>
              <a:buFontTx/>
              <a:buNone/>
            </a:pPr>
            <a:endParaRPr lang="ru-RU" sz="2200" smtClean="0">
              <a:latin typeface="Arial Unicode MS"/>
            </a:endParaRPr>
          </a:p>
          <a:p>
            <a:pPr>
              <a:lnSpc>
                <a:spcPct val="80000"/>
              </a:lnSpc>
              <a:buFont typeface="Arial" charset="0"/>
              <a:buNone/>
            </a:pPr>
            <a:r>
              <a:rPr lang="ru-RU" sz="2200" smtClean="0">
                <a:latin typeface="Arial Unicode MS"/>
              </a:rPr>
              <a:t>- прохождения обязательных предварительных (при поступлении на работу) и периодических (в течение трудовой деятельности) и других обязательных медицинских осмотров по направлению работодателя в случаях, предусмотренных Трудовым кодексом РФ и иными федеральными законами.</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4"/>
          <p:cNvSpPr>
            <a:spLocks noGrp="1"/>
          </p:cNvSpPr>
          <p:nvPr>
            <p:ph type="ctrTitle"/>
          </p:nvPr>
        </p:nvSpPr>
        <p:spPr>
          <a:xfrm>
            <a:off x="1042988" y="476250"/>
            <a:ext cx="7772400" cy="1470025"/>
          </a:xfrm>
        </p:spPr>
        <p:txBody>
          <a:bodyPr/>
          <a:lstStyle/>
          <a:p>
            <a:r>
              <a:rPr lang="ru-RU" sz="3200" b="1" smtClean="0">
                <a:solidFill>
                  <a:schemeClr val="folHlink"/>
                </a:solidFill>
                <a:latin typeface="Arial Unicode MS"/>
              </a:rPr>
              <a:t>МЕДИЦИНСКИЕ ОСМОТРЫ НЕКОТОРЫХ КАТЕГОРИЙ РАБОТНИКОВ</a:t>
            </a:r>
          </a:p>
        </p:txBody>
      </p:sp>
      <p:sp>
        <p:nvSpPr>
          <p:cNvPr id="100354" name="Rectangle 5"/>
          <p:cNvSpPr>
            <a:spLocks noGrp="1"/>
          </p:cNvSpPr>
          <p:nvPr>
            <p:ph type="subTitle" idx="1"/>
          </p:nvPr>
        </p:nvSpPr>
        <p:spPr>
          <a:xfrm>
            <a:off x="1908175" y="2133600"/>
            <a:ext cx="7056438" cy="4103688"/>
          </a:xfrm>
        </p:spPr>
        <p:txBody>
          <a:bodyPr/>
          <a:lstStyle/>
          <a:p>
            <a:pPr algn="just">
              <a:lnSpc>
                <a:spcPct val="80000"/>
              </a:lnSpc>
            </a:pPr>
            <a:r>
              <a:rPr lang="ru-RU" sz="2800" smtClean="0">
                <a:solidFill>
                  <a:schemeClr val="tx1"/>
                </a:solidFill>
              </a:rPr>
              <a:t>Согласно ч. 4 ст. 213 ТК РФ вредные и (или) опасные производственные факторы и работы, при выполнении которых проводятся обязательные предварительные и периодические медицинские осмотры (обследования), и порядок их проведения определяются нормативными правовыми актами, которые утверждаются в порядке, установленном уполномоченным Правительством РФ федеральным органом исполнительной власти.</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p:cNvSpPr>
          <p:nvPr>
            <p:ph type="title"/>
          </p:nvPr>
        </p:nvSpPr>
        <p:spPr>
          <a:xfrm>
            <a:off x="323850" y="274638"/>
            <a:ext cx="8362950" cy="1570037"/>
          </a:xfrm>
        </p:spPr>
        <p:txBody>
          <a:bodyPr/>
          <a:lstStyle/>
          <a:p>
            <a:r>
              <a:rPr lang="ru-RU" sz="2000" b="1" smtClean="0">
                <a:latin typeface="Arial Unicode MS"/>
              </a:rPr>
              <a:t>Приказ Минздравсоцразвития России от 12.04.2011 N 302н</a:t>
            </a:r>
            <a:r>
              <a:rPr lang="ru-RU" sz="2000" b="1" smtClean="0">
                <a:latin typeface="Arial" charset="0"/>
              </a:rPr>
              <a:t> «</a:t>
            </a:r>
            <a:r>
              <a:rPr lang="ru-RU" sz="2000" b="1" smtClean="0">
                <a:latin typeface="Arial Unicode MS"/>
              </a:rPr>
              <a:t>Порядок проведения обязательных предварительных (при поступлении на работу) и периодических медицинских осмотров (обследований) работников, занятых на тяжелых работах и на работах с вредными и (или) опасными условиями труда</a:t>
            </a:r>
            <a:r>
              <a:rPr lang="ru-RU" sz="2000" b="1" smtClean="0">
                <a:latin typeface="Arial" charset="0"/>
              </a:rPr>
              <a:t>»</a:t>
            </a:r>
          </a:p>
        </p:txBody>
      </p:sp>
      <p:sp>
        <p:nvSpPr>
          <p:cNvPr id="101378" name="Rectangle 3"/>
          <p:cNvSpPr>
            <a:spLocks noGrp="1"/>
          </p:cNvSpPr>
          <p:nvPr>
            <p:ph type="body" idx="1"/>
          </p:nvPr>
        </p:nvSpPr>
        <p:spPr>
          <a:xfrm>
            <a:off x="468313" y="1989138"/>
            <a:ext cx="8229600" cy="4670425"/>
          </a:xfrm>
        </p:spPr>
        <p:txBody>
          <a:bodyPr/>
          <a:lstStyle/>
          <a:p>
            <a:pPr>
              <a:lnSpc>
                <a:spcPct val="80000"/>
              </a:lnSpc>
              <a:buFont typeface="Arial" charset="0"/>
              <a:buNone/>
            </a:pPr>
            <a:r>
              <a:rPr lang="ru-RU" sz="2200" smtClean="0">
                <a:latin typeface="Arial Unicode MS"/>
              </a:rPr>
              <a:t>Правила проведения обязательных предварительных и периодических медицинских осмотров следующих лиц:</a:t>
            </a:r>
          </a:p>
          <a:p>
            <a:pPr>
              <a:lnSpc>
                <a:spcPct val="80000"/>
              </a:lnSpc>
              <a:buFont typeface="Arial" charset="0"/>
              <a:buNone/>
            </a:pPr>
            <a:r>
              <a:rPr lang="ru-RU" sz="2200" smtClean="0">
                <a:latin typeface="Arial Unicode MS"/>
              </a:rPr>
              <a:t>- занятых на тяжелых работах и на работах с вредными и (или) опасными условиями труда (в том числе на подземных работах);</a:t>
            </a:r>
          </a:p>
          <a:p>
            <a:pPr>
              <a:lnSpc>
                <a:spcPct val="80000"/>
              </a:lnSpc>
              <a:buFont typeface="Arial" charset="0"/>
              <a:buNone/>
            </a:pPr>
            <a:r>
              <a:rPr lang="ru-RU" sz="2200" smtClean="0">
                <a:latin typeface="Arial Unicode MS"/>
              </a:rPr>
              <a:t>- занятых на работах, связанных с движением транспорта;</a:t>
            </a:r>
          </a:p>
          <a:p>
            <a:pPr>
              <a:lnSpc>
                <a:spcPct val="80000"/>
              </a:lnSpc>
              <a:buFont typeface="Arial" charset="0"/>
              <a:buNone/>
            </a:pPr>
            <a:r>
              <a:rPr lang="ru-RU" sz="2200" smtClean="0">
                <a:latin typeface="Arial Unicode MS"/>
              </a:rPr>
              <a:t>- занятых на работах, при выполнении которых обязательно проведение предварительных и периодических медицинских осмотров (обследований) в целях охраны здоровья населения, предупреждения возникновения и распространения заболеваний. К ним относятся работники организаций пищевой промышленности, общественного питания и торговли, водопроводных сооружений, лечебно-профилактических и детских учреждений и др.</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p:cNvSpPr>
          <p:nvPr>
            <p:ph type="title"/>
          </p:nvPr>
        </p:nvSpPr>
        <p:spPr>
          <a:xfrm>
            <a:off x="468313" y="1196975"/>
            <a:ext cx="8229600" cy="777875"/>
          </a:xfrm>
        </p:spPr>
        <p:txBody>
          <a:bodyPr/>
          <a:lstStyle/>
          <a:p>
            <a:r>
              <a:rPr lang="ru-RU" sz="2400" smtClean="0">
                <a:latin typeface="Arial Unicode MS"/>
              </a:rPr>
              <a:t>Указанные работники проходят:</a:t>
            </a:r>
          </a:p>
        </p:txBody>
      </p:sp>
      <p:sp>
        <p:nvSpPr>
          <p:cNvPr id="102402" name="Rectangle 3"/>
          <p:cNvSpPr>
            <a:spLocks noGrp="1"/>
          </p:cNvSpPr>
          <p:nvPr>
            <p:ph type="body" idx="1"/>
          </p:nvPr>
        </p:nvSpPr>
        <p:spPr>
          <a:xfrm>
            <a:off x="468313" y="2133600"/>
            <a:ext cx="8229600" cy="4021138"/>
          </a:xfrm>
        </p:spPr>
        <p:txBody>
          <a:bodyPr/>
          <a:lstStyle/>
          <a:p>
            <a:pPr>
              <a:buFont typeface="Arial" charset="0"/>
              <a:buNone/>
            </a:pPr>
            <a:r>
              <a:rPr lang="ru-RU" smtClean="0"/>
              <a:t>- </a:t>
            </a:r>
            <a:r>
              <a:rPr lang="ru-RU" sz="2400" smtClean="0">
                <a:latin typeface="Arial Unicode MS"/>
              </a:rPr>
              <a:t>обязательные предварительные (при поступлении на работу) медицинские осмотры (обследования);</a:t>
            </a:r>
          </a:p>
          <a:p>
            <a:pPr>
              <a:buFont typeface="Arial" charset="0"/>
              <a:buNone/>
            </a:pPr>
            <a:r>
              <a:rPr lang="ru-RU" sz="2400" smtClean="0">
                <a:latin typeface="Arial Unicode MS"/>
              </a:rPr>
              <a:t>- периодические (для лиц в возрасте до 21 года - ежегодные) медицинские осмотры (обследования);</a:t>
            </a:r>
          </a:p>
          <a:p>
            <a:pPr>
              <a:buFont typeface="Arial" charset="0"/>
              <a:buNone/>
            </a:pPr>
            <a:r>
              <a:rPr lang="ru-RU" sz="2400" smtClean="0">
                <a:latin typeface="Arial Unicode MS"/>
              </a:rPr>
              <a:t>- внеочередные медицинские осмотры (обследования) - в соответствии с медицинскими рекомендациями.</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p:cNvSpPr>
          <p:nvPr>
            <p:ph type="title"/>
          </p:nvPr>
        </p:nvSpPr>
        <p:spPr>
          <a:xfrm>
            <a:off x="611188" y="260350"/>
            <a:ext cx="8086725" cy="1296988"/>
          </a:xfrm>
        </p:spPr>
        <p:txBody>
          <a:bodyPr/>
          <a:lstStyle/>
          <a:p>
            <a:r>
              <a:rPr lang="ru-RU" sz="2400" smtClean="0">
                <a:latin typeface="Arial Unicode MS"/>
              </a:rPr>
              <a:t>Обязательное психиатрическое освидетельствование работников</a:t>
            </a:r>
          </a:p>
        </p:txBody>
      </p:sp>
      <p:sp>
        <p:nvSpPr>
          <p:cNvPr id="103426" name="Rectangle 3"/>
          <p:cNvSpPr>
            <a:spLocks noGrp="1"/>
          </p:cNvSpPr>
          <p:nvPr>
            <p:ph type="body" idx="1"/>
          </p:nvPr>
        </p:nvSpPr>
        <p:spPr>
          <a:xfrm>
            <a:off x="457200" y="1773238"/>
            <a:ext cx="8229600" cy="4352925"/>
          </a:xfrm>
        </p:spPr>
        <p:txBody>
          <a:bodyPr/>
          <a:lstStyle/>
          <a:p>
            <a:pPr algn="just">
              <a:lnSpc>
                <a:spcPct val="90000"/>
              </a:lnSpc>
              <a:buFont typeface="Arial" charset="0"/>
              <a:buNone/>
            </a:pPr>
            <a:r>
              <a:rPr lang="ru-RU" smtClean="0"/>
              <a:t>	</a:t>
            </a:r>
            <a:r>
              <a:rPr lang="ru-RU" sz="2800" smtClean="0">
                <a:latin typeface="Arial Unicode MS"/>
              </a:rPr>
              <a:t>Ч. 6 ст. 213 ТК РФ: работники, осуществляющие отдельные виды деятельности, в том числе связанной с источниками повышенной опасности (с влиянием вредных веществ и неблагоприятных производственных факторов), а также работающие в условиях повышенной опасности, проходят обязательное психиатрическое освидетельствование.</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3"/>
          <p:cNvSpPr>
            <a:spLocks noGrp="1"/>
          </p:cNvSpPr>
          <p:nvPr>
            <p:ph type="body" idx="1"/>
          </p:nvPr>
        </p:nvSpPr>
        <p:spPr>
          <a:xfrm>
            <a:off x="323850" y="333375"/>
            <a:ext cx="8374063" cy="6308725"/>
          </a:xfrm>
        </p:spPr>
        <p:txBody>
          <a:bodyPr/>
          <a:lstStyle/>
          <a:p>
            <a:pPr algn="just">
              <a:lnSpc>
                <a:spcPct val="80000"/>
              </a:lnSpc>
            </a:pPr>
            <a:r>
              <a:rPr lang="ru-RU" sz="2200" smtClean="0">
                <a:latin typeface="Arial Unicode MS"/>
              </a:rPr>
              <a:t>Виды деятельности и работы, при выполнении которых работник проходит указанное освидетельствование, определены  - Перечень медицинских психиатрических противопоказаний для осуществления отдельных видов профессиональной деятельности и деятельности, связанной с источником повышенной опасности (утв. Постановлением Правительства РФ от 28.04.1993 N 377 "О реализации Закона Российской Федерации "О психиатрической помощи и гарантиях прав граждан при ее оказании").</a:t>
            </a:r>
          </a:p>
          <a:p>
            <a:pPr algn="just">
              <a:lnSpc>
                <a:spcPct val="80000"/>
              </a:lnSpc>
              <a:buFont typeface="Arial" charset="0"/>
              <a:buNone/>
            </a:pPr>
            <a:endParaRPr lang="ru-RU" sz="2200" smtClean="0">
              <a:latin typeface="Arial Unicode MS"/>
            </a:endParaRPr>
          </a:p>
          <a:p>
            <a:pPr algn="just">
              <a:lnSpc>
                <a:spcPct val="80000"/>
              </a:lnSpc>
            </a:pPr>
            <a:r>
              <a:rPr lang="ru-RU" sz="2200" smtClean="0">
                <a:latin typeface="Arial Unicode MS"/>
              </a:rPr>
              <a:t>Порядок прохождения работниками психиатрического освидетельствования - Правила прохождения обязательного психиатрического освидетельствования работниками, осуществляющими отдельные виды деятельности, в том числе деятельность, связанную с источниками повышенной опасности (с влиянием вредных веществ и неблагоприятных производственных факторов), а также работающими в условиях повышенной опасности, утвержденными Постановлением Правительства РФ от 23.09.2002 N 695 </a:t>
            </a:r>
          </a:p>
          <a:p>
            <a:pPr algn="just">
              <a:lnSpc>
                <a:spcPct val="80000"/>
              </a:lnSpc>
            </a:pPr>
            <a:endParaRPr lang="ru-RU" sz="2200" smtClean="0">
              <a:latin typeface="Arial Unicode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noChangeArrowheads="1"/>
          </p:cNvPicPr>
          <p:nvPr/>
        </p:nvPicPr>
        <p:blipFill>
          <a:blip r:embed="rId2"/>
          <a:srcRect/>
          <a:stretch>
            <a:fillRect/>
          </a:stretch>
        </p:blipFill>
        <p:spPr bwMode="auto">
          <a:xfrm>
            <a:off x="395288" y="333375"/>
            <a:ext cx="2425700" cy="5038725"/>
          </a:xfrm>
          <a:prstGeom prst="rect">
            <a:avLst/>
          </a:prstGeom>
          <a:noFill/>
          <a:ln w="9525">
            <a:noFill/>
            <a:miter lim="800000"/>
            <a:headEnd/>
            <a:tailEnd/>
          </a:ln>
        </p:spPr>
      </p:pic>
      <p:pic>
        <p:nvPicPr>
          <p:cNvPr id="22530" name="Picture 3"/>
          <p:cNvPicPr>
            <a:picLocks noChangeAspect="1" noChangeArrowheads="1"/>
          </p:cNvPicPr>
          <p:nvPr/>
        </p:nvPicPr>
        <p:blipFill>
          <a:blip r:embed="rId3"/>
          <a:srcRect/>
          <a:stretch>
            <a:fillRect/>
          </a:stretch>
        </p:blipFill>
        <p:spPr bwMode="auto">
          <a:xfrm>
            <a:off x="3059113" y="1196975"/>
            <a:ext cx="5557837" cy="3527425"/>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3"/>
          <p:cNvSpPr>
            <a:spLocks noGrp="1"/>
          </p:cNvSpPr>
          <p:nvPr>
            <p:ph type="body" idx="1"/>
          </p:nvPr>
        </p:nvSpPr>
        <p:spPr>
          <a:xfrm>
            <a:off x="457200" y="476250"/>
            <a:ext cx="8229600" cy="5649913"/>
          </a:xfrm>
        </p:spPr>
        <p:txBody>
          <a:bodyPr/>
          <a:lstStyle/>
          <a:p>
            <a:pPr algn="just">
              <a:lnSpc>
                <a:spcPct val="80000"/>
              </a:lnSpc>
              <a:buFont typeface="Arial" charset="0"/>
              <a:buNone/>
            </a:pPr>
            <a:r>
              <a:rPr lang="ru-RU" sz="2600" smtClean="0">
                <a:latin typeface="Arial Unicode MS"/>
              </a:rPr>
              <a:t>Работник должен проходить обязательное психиатрическое освидетельствование не реже одного раза в пять лет (ч. 6 ст. 213 ТК РФ, п. 5 Правил). </a:t>
            </a:r>
          </a:p>
          <a:p>
            <a:pPr algn="just">
              <a:lnSpc>
                <a:spcPct val="80000"/>
              </a:lnSpc>
              <a:buFont typeface="Arial" charset="0"/>
              <a:buNone/>
            </a:pPr>
            <a:r>
              <a:rPr lang="ru-RU" sz="2600" smtClean="0">
                <a:latin typeface="Arial Unicode MS"/>
              </a:rPr>
              <a:t>Прохождение такого освидетельствования осуществляется на добровольной основе (п. 2 Правил прохождения обязательного психиатрического освидетельствования работниками…). Поэтому, если работник отказывается пройти обязательное психиатрическое освидетельствование, работодатель не может принудить его к этому. </a:t>
            </a:r>
          </a:p>
          <a:p>
            <a:pPr algn="just">
              <a:lnSpc>
                <a:spcPct val="80000"/>
              </a:lnSpc>
              <a:buFont typeface="Arial" charset="0"/>
              <a:buNone/>
            </a:pPr>
            <a:r>
              <a:rPr lang="ru-RU" sz="2600" smtClean="0">
                <a:latin typeface="Arial Unicode MS"/>
              </a:rPr>
              <a:t>В таком случае работодатель обязан не допустить работника к исполнению трудовых обязанностей (отстранить от работы) до прохождения им такого освидетельствования (абз. 12 ч. 2 ст. 212 ТК РФ, абз. 4 ч. 1 ст. 76 ТК РФ).</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p:cNvSpPr>
          <p:nvPr>
            <p:ph type="title"/>
          </p:nvPr>
        </p:nvSpPr>
        <p:spPr>
          <a:xfrm>
            <a:off x="468313" y="260350"/>
            <a:ext cx="8229600" cy="1143000"/>
          </a:xfrm>
        </p:spPr>
        <p:txBody>
          <a:bodyPr/>
          <a:lstStyle/>
          <a:p>
            <a:r>
              <a:rPr lang="ru-RU" sz="2400" b="1" smtClean="0">
                <a:latin typeface="Arial Unicode MS"/>
              </a:rPr>
              <a:t>Обязательные ежедневные медицинские осмотры в начале, в течение и конце рабочего дня (смены)</a:t>
            </a:r>
          </a:p>
        </p:txBody>
      </p:sp>
      <p:sp>
        <p:nvSpPr>
          <p:cNvPr id="106498" name="Rectangle 3"/>
          <p:cNvSpPr>
            <a:spLocks noGrp="1"/>
          </p:cNvSpPr>
          <p:nvPr>
            <p:ph type="body" idx="1"/>
          </p:nvPr>
        </p:nvSpPr>
        <p:spPr/>
        <p:txBody>
          <a:bodyPr/>
          <a:lstStyle/>
          <a:p>
            <a:pPr algn="ctr">
              <a:buFont typeface="Arial" charset="0"/>
              <a:buNone/>
            </a:pPr>
            <a:r>
              <a:rPr lang="ru-RU" sz="2800" smtClean="0"/>
              <a:t>Отдельные работники должны проходить обязательные медицинские осмотры в начале, в течение и (или) конце рабочего дня (смены). Время, затраченное на осмотры, включается в рабочее время</a:t>
            </a:r>
          </a:p>
          <a:p>
            <a:pPr algn="ctr">
              <a:buFont typeface="Arial" charset="0"/>
              <a:buNone/>
            </a:pPr>
            <a:r>
              <a:rPr lang="ru-RU" sz="2800" smtClean="0"/>
              <a:t>Такие осмотры могут устанавливаться Трудовым кодексом РФ, другими федеральными законами и иными нормативными правовыми актами РФ (ч. 3 ст. 213 ТК РФ).</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p:cNvSpPr>
          <p:nvPr>
            <p:ph type="title"/>
          </p:nvPr>
        </p:nvSpPr>
        <p:spPr>
          <a:xfrm>
            <a:off x="468313" y="260350"/>
            <a:ext cx="8229600" cy="792163"/>
          </a:xfrm>
        </p:spPr>
        <p:txBody>
          <a:bodyPr/>
          <a:lstStyle/>
          <a:p>
            <a:r>
              <a:rPr lang="ru-RU" sz="2000" b="1" smtClean="0">
                <a:latin typeface="Arial Unicode MS"/>
              </a:rPr>
              <a:t>К числу работников, которые должны проходить ежедневные медицинские осмотры, относятся, например:</a:t>
            </a:r>
          </a:p>
        </p:txBody>
      </p:sp>
      <p:sp>
        <p:nvSpPr>
          <p:cNvPr id="107522" name="Rectangle 3"/>
          <p:cNvSpPr>
            <a:spLocks noGrp="1"/>
          </p:cNvSpPr>
          <p:nvPr>
            <p:ph type="body" idx="1"/>
          </p:nvPr>
        </p:nvSpPr>
        <p:spPr>
          <a:xfrm>
            <a:off x="323850" y="1125538"/>
            <a:ext cx="8362950" cy="5399087"/>
          </a:xfrm>
        </p:spPr>
        <p:txBody>
          <a:bodyPr/>
          <a:lstStyle/>
          <a:p>
            <a:pPr>
              <a:lnSpc>
                <a:spcPct val="80000"/>
              </a:lnSpc>
              <a:buFont typeface="Arial" charset="0"/>
              <a:buNone/>
            </a:pPr>
            <a:r>
              <a:rPr lang="ru-RU" sz="2100" smtClean="0">
                <a:latin typeface="Arial Unicode MS"/>
              </a:rPr>
              <a:t>- работники, непосредственно занятые на работах, связанных с обслуживанием объектов электроэнергетики (ч. 3 ст. 28 Федерального закона от 26.03.2003 N 35-ФЗ). Порядок проведения осмотров утвержден Приказом Минэнерго России от 31.08.2011 N 390;</a:t>
            </a:r>
          </a:p>
          <a:p>
            <a:pPr>
              <a:lnSpc>
                <a:spcPct val="80000"/>
              </a:lnSpc>
              <a:buFont typeface="Arial" charset="0"/>
              <a:buNone/>
            </a:pPr>
            <a:r>
              <a:rPr lang="ru-RU" sz="2100" smtClean="0">
                <a:latin typeface="Arial Unicode MS"/>
              </a:rPr>
              <a:t>- работники железнодорожного транспорта, осуществляющие деятельность, непосредственно связанную с движением поездов и маневровой работой (п. 3 ст. 25 Федерального закона от 10.01.2003 N 17-ФЗ). Порядок проведения осмотров утвержден Приказом Минтранса России от 16.07.2010 N 154;</a:t>
            </a:r>
          </a:p>
          <a:p>
            <a:pPr>
              <a:lnSpc>
                <a:spcPct val="80000"/>
              </a:lnSpc>
              <a:buFont typeface="Arial" charset="0"/>
              <a:buNone/>
            </a:pPr>
            <a:r>
              <a:rPr lang="ru-RU" sz="2100" smtClean="0">
                <a:latin typeface="Arial Unicode MS"/>
              </a:rPr>
              <a:t>- работники, занятые на подземных работах (ст. 330.3 ТК РФ). Порядок проведения ежедневных осмотров устанавливает Минздрав России (ч. 5 ст. 330.3 ТК РФ, п. 5.2.54 Положения о Министерстве здравоохранения РФ, утвержденного Постановлением Правительства РФ от 19.06.2012 N 608);</a:t>
            </a:r>
          </a:p>
          <a:p>
            <a:pPr>
              <a:lnSpc>
                <a:spcPct val="80000"/>
              </a:lnSpc>
              <a:buFont typeface="Arial" charset="0"/>
              <a:buNone/>
            </a:pPr>
            <a:r>
              <a:rPr lang="ru-RU" sz="2100" smtClean="0">
                <a:latin typeface="Arial Unicode MS"/>
              </a:rPr>
              <a:t>- члены экипажей гражданских воздушных судов, диспетчеры управления воздушным движением (Приказ Минтранса России от 22.04.2002 N 50). Порядок проведения осмотров утвержден Приказом Минтранса России от 22.04.2002 N 50.</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Номер слайда 5"/>
          <p:cNvSpPr>
            <a:spLocks noGrp="1"/>
          </p:cNvSpPr>
          <p:nvPr>
            <p:ph type="sldNum" sz="quarter" idx="12"/>
          </p:nvPr>
        </p:nvSpPr>
        <p:spPr/>
        <p:txBody>
          <a:bodyPr/>
          <a:lstStyle/>
          <a:p>
            <a:pPr>
              <a:defRPr/>
            </a:pPr>
            <a:fld id="{32202696-E4CB-4587-BD29-0DEDA773BE84}" type="slidenum">
              <a:rPr lang="ru-RU"/>
              <a:pPr>
                <a:defRPr/>
              </a:pPr>
              <a:t>93</a:t>
            </a:fld>
            <a:endParaRPr lang="ru-RU"/>
          </a:p>
        </p:txBody>
      </p:sp>
      <p:sp>
        <p:nvSpPr>
          <p:cNvPr id="108546" name="Rectangle 2"/>
          <p:cNvSpPr>
            <a:spLocks noGrp="1" noChangeArrowheads="1"/>
          </p:cNvSpPr>
          <p:nvPr>
            <p:ph type="title"/>
          </p:nvPr>
        </p:nvSpPr>
        <p:spPr/>
        <p:txBody>
          <a:bodyPr/>
          <a:lstStyle/>
          <a:p>
            <a:pPr eaLnBrk="1" hangingPunct="1"/>
            <a:r>
              <a:rPr lang="ru-RU" sz="2800" b="1" smtClean="0">
                <a:solidFill>
                  <a:srgbClr val="002060"/>
                </a:solidFill>
                <a:latin typeface="Arial" charset="0"/>
                <a:cs typeface="Arial" charset="0"/>
              </a:rPr>
              <a:t>Ответственность за нарушение законодательства по охране труда</a:t>
            </a:r>
          </a:p>
        </p:txBody>
      </p:sp>
      <p:pic>
        <p:nvPicPr>
          <p:cNvPr id="108547" name="Picture 4" descr="BS00285_"/>
          <p:cNvPicPr>
            <a:picLocks noChangeAspect="1" noChangeArrowheads="1"/>
          </p:cNvPicPr>
          <p:nvPr/>
        </p:nvPicPr>
        <p:blipFill>
          <a:blip r:embed="rId2"/>
          <a:srcRect/>
          <a:stretch>
            <a:fillRect/>
          </a:stretch>
        </p:blipFill>
        <p:spPr bwMode="auto">
          <a:xfrm>
            <a:off x="5724525" y="1484313"/>
            <a:ext cx="2303463" cy="2139950"/>
          </a:xfrm>
          <a:prstGeom prst="rect">
            <a:avLst/>
          </a:prstGeom>
          <a:noFill/>
          <a:ln w="9525">
            <a:noFill/>
            <a:miter lim="800000"/>
            <a:headEnd/>
            <a:tailEnd/>
          </a:ln>
        </p:spPr>
      </p:pic>
      <p:pic>
        <p:nvPicPr>
          <p:cNvPr id="108548" name="Picture 3"/>
          <p:cNvPicPr>
            <a:picLocks noChangeAspect="1" noChangeArrowheads="1"/>
          </p:cNvPicPr>
          <p:nvPr/>
        </p:nvPicPr>
        <p:blipFill>
          <a:blip r:embed="rId3"/>
          <a:srcRect/>
          <a:stretch>
            <a:fillRect/>
          </a:stretch>
        </p:blipFill>
        <p:spPr bwMode="auto">
          <a:xfrm>
            <a:off x="1116013" y="1314450"/>
            <a:ext cx="3562350" cy="554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539750" y="188913"/>
            <a:ext cx="7543800" cy="1727200"/>
          </a:xfrm>
        </p:spPr>
        <p:txBody>
          <a:bodyPr rtlCol="0">
            <a:normAutofit fontScale="90000"/>
          </a:bodyPr>
          <a:lstStyle/>
          <a:p>
            <a:pPr eaLnBrk="1" fontAlgn="auto" hangingPunct="1">
              <a:spcAft>
                <a:spcPts val="0"/>
              </a:spcAft>
              <a:defRPr/>
            </a:pPr>
            <a:r>
              <a:rPr lang="ru-RU" sz="2700" b="1" dirty="0">
                <a:solidFill>
                  <a:srgbClr val="002060"/>
                </a:solidFill>
                <a:latin typeface="Arial" pitchFamily="34" charset="0"/>
                <a:cs typeface="Arial" pitchFamily="34" charset="0"/>
              </a:rPr>
              <a:t>Федеральный закон Российской Федерации от 30 марта 1999 года	N 52-ФЗ «О санитарно-эпидемиологическом благополучии населения»:</a:t>
            </a:r>
            <a:r>
              <a:rPr lang="ru-RU" sz="2400" dirty="0">
                <a:latin typeface="Times New Roman" pitchFamily="18" charset="0"/>
              </a:rPr>
              <a:t/>
            </a:r>
            <a:br>
              <a:rPr lang="ru-RU" sz="2400" dirty="0">
                <a:latin typeface="Times New Roman" pitchFamily="18" charset="0"/>
              </a:rPr>
            </a:br>
            <a:endParaRPr lang="ru-RU" sz="2400" dirty="0">
              <a:latin typeface="Times New Roman" pitchFamily="18" charset="0"/>
            </a:endParaRPr>
          </a:p>
        </p:txBody>
      </p:sp>
      <p:sp>
        <p:nvSpPr>
          <p:cNvPr id="109570" name="Rectangle 3"/>
          <p:cNvSpPr>
            <a:spLocks noGrp="1" noChangeArrowheads="1"/>
          </p:cNvSpPr>
          <p:nvPr>
            <p:ph type="body" idx="1"/>
          </p:nvPr>
        </p:nvSpPr>
        <p:spPr>
          <a:xfrm>
            <a:off x="0" y="1773238"/>
            <a:ext cx="5724525" cy="4895850"/>
          </a:xfrm>
        </p:spPr>
        <p:txBody>
          <a:bodyPr/>
          <a:lstStyle/>
          <a:p>
            <a:pPr algn="ctr" eaLnBrk="1" hangingPunct="1">
              <a:lnSpc>
                <a:spcPct val="80000"/>
              </a:lnSpc>
              <a:buFont typeface="Wingdings" pitchFamily="2" charset="2"/>
              <a:buNone/>
            </a:pPr>
            <a:r>
              <a:rPr lang="ru-RU" sz="2200" smtClean="0">
                <a:latin typeface="Arial" charset="0"/>
                <a:cs typeface="Arial" charset="0"/>
              </a:rPr>
              <a:t>Статья 55:</a:t>
            </a:r>
          </a:p>
          <a:p>
            <a:pPr algn="just" eaLnBrk="1" hangingPunct="1">
              <a:lnSpc>
                <a:spcPct val="80000"/>
              </a:lnSpc>
            </a:pPr>
            <a:r>
              <a:rPr lang="ru-RU" sz="2200" smtClean="0">
                <a:latin typeface="Arial" charset="0"/>
                <a:cs typeface="Arial" charset="0"/>
              </a:rPr>
              <a:t>	За нарушение санитарного законодательства устанавливается дисциплинарная, административная и уголовная ответственность в соответствии с законодательством Российской Федерации.</a:t>
            </a:r>
          </a:p>
          <a:p>
            <a:pPr algn="just" eaLnBrk="1" hangingPunct="1">
              <a:lnSpc>
                <a:spcPct val="80000"/>
              </a:lnSpc>
            </a:pPr>
            <a:r>
              <a:rPr lang="ru-RU" sz="2200" smtClean="0">
                <a:latin typeface="Arial" charset="0"/>
                <a:cs typeface="Arial" charset="0"/>
              </a:rPr>
              <a:t>	Вред, причиненный личности или имуществу гражданина, а также вред, причиненный имуществу юридического лица вследствие нарушения санитарного законодательства, подлежит возмещению гражданином или юридическим лицом, причинившими вред, в полном объеме в соответствии с законодательством Российской Федерации</a:t>
            </a:r>
          </a:p>
        </p:txBody>
      </p:sp>
      <p:pic>
        <p:nvPicPr>
          <p:cNvPr id="109571" name="Picture 2"/>
          <p:cNvPicPr>
            <a:picLocks noChangeAspect="1" noChangeArrowheads="1"/>
          </p:cNvPicPr>
          <p:nvPr/>
        </p:nvPicPr>
        <p:blipFill>
          <a:blip r:embed="rId2"/>
          <a:srcRect/>
          <a:stretch>
            <a:fillRect/>
          </a:stretch>
        </p:blipFill>
        <p:spPr bwMode="auto">
          <a:xfrm>
            <a:off x="5915025" y="1628775"/>
            <a:ext cx="3228975" cy="3695700"/>
          </a:xfrm>
          <a:prstGeom prst="rect">
            <a:avLst/>
          </a:prstGeom>
          <a:noFill/>
          <a:ln w="9525">
            <a:noFill/>
            <a:miter lim="800000"/>
            <a:headEnd/>
            <a:tailEnd/>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2"/>
          <p:cNvPicPr>
            <a:picLocks noChangeAspect="1" noChangeArrowheads="1"/>
          </p:cNvPicPr>
          <p:nvPr/>
        </p:nvPicPr>
        <p:blipFill>
          <a:blip r:embed="rId2"/>
          <a:srcRect/>
          <a:stretch>
            <a:fillRect/>
          </a:stretch>
        </p:blipFill>
        <p:spPr bwMode="auto">
          <a:xfrm>
            <a:off x="0" y="333375"/>
            <a:ext cx="8978900" cy="6067425"/>
          </a:xfrm>
          <a:prstGeom prst="rect">
            <a:avLst/>
          </a:prstGeom>
          <a:noFill/>
          <a:ln w="9525">
            <a:noFill/>
            <a:miter lim="800000"/>
            <a:headEnd/>
            <a:tailEnd/>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Номер слайда 5"/>
          <p:cNvSpPr>
            <a:spLocks noGrp="1"/>
          </p:cNvSpPr>
          <p:nvPr>
            <p:ph type="sldNum" sz="quarter" idx="12"/>
          </p:nvPr>
        </p:nvSpPr>
        <p:spPr/>
        <p:txBody>
          <a:bodyPr/>
          <a:lstStyle/>
          <a:p>
            <a:pPr>
              <a:defRPr/>
            </a:pPr>
            <a:fld id="{D525CE15-747B-418D-A84B-41F6A3C919AF}" type="slidenum">
              <a:rPr lang="ru-RU"/>
              <a:pPr>
                <a:defRPr/>
              </a:pPr>
              <a:t>96</a:t>
            </a:fld>
            <a:endParaRPr lang="ru-RU"/>
          </a:p>
        </p:txBody>
      </p:sp>
      <p:sp>
        <p:nvSpPr>
          <p:cNvPr id="111618" name="Rectangle 2"/>
          <p:cNvSpPr>
            <a:spLocks noGrp="1" noChangeArrowheads="1"/>
          </p:cNvSpPr>
          <p:nvPr>
            <p:ph type="title"/>
          </p:nvPr>
        </p:nvSpPr>
        <p:spPr>
          <a:xfrm>
            <a:off x="457200" y="122238"/>
            <a:ext cx="7543800" cy="906462"/>
          </a:xfrm>
        </p:spPr>
        <p:txBody>
          <a:bodyPr/>
          <a:lstStyle/>
          <a:p>
            <a:pPr eaLnBrk="1" hangingPunct="1"/>
            <a:r>
              <a:rPr lang="ru-RU" sz="2800" b="1" smtClean="0">
                <a:solidFill>
                  <a:srgbClr val="7030A0"/>
                </a:solidFill>
                <a:latin typeface="Arial" charset="0"/>
                <a:cs typeface="Arial" charset="0"/>
              </a:rPr>
              <a:t>Дисциплинарная ответственность</a:t>
            </a:r>
            <a:endParaRPr lang="ru-RU" b="1" smtClean="0">
              <a:solidFill>
                <a:srgbClr val="7030A0"/>
              </a:solidFill>
              <a:latin typeface="Arial" charset="0"/>
              <a:cs typeface="Arial" charset="0"/>
            </a:endParaRPr>
          </a:p>
        </p:txBody>
      </p:sp>
      <p:sp>
        <p:nvSpPr>
          <p:cNvPr id="111619" name="Rectangle 3"/>
          <p:cNvSpPr>
            <a:spLocks noGrp="1" noChangeArrowheads="1"/>
          </p:cNvSpPr>
          <p:nvPr>
            <p:ph type="body" idx="1"/>
          </p:nvPr>
        </p:nvSpPr>
        <p:spPr>
          <a:xfrm>
            <a:off x="1116013" y="1052513"/>
            <a:ext cx="7418387" cy="5424487"/>
          </a:xfrm>
        </p:spPr>
        <p:txBody>
          <a:bodyPr/>
          <a:lstStyle/>
          <a:p>
            <a:pPr algn="ctr" eaLnBrk="1" hangingPunct="1">
              <a:lnSpc>
                <a:spcPct val="90000"/>
              </a:lnSpc>
              <a:buFontTx/>
              <a:buNone/>
            </a:pPr>
            <a:r>
              <a:rPr lang="ru-RU" sz="2200" smtClean="0"/>
              <a:t>Дисциплинарные взыскания (статья 192 ТК РФ) </a:t>
            </a:r>
          </a:p>
          <a:p>
            <a:pPr algn="just" eaLnBrk="1" hangingPunct="1">
              <a:lnSpc>
                <a:spcPct val="90000"/>
              </a:lnSpc>
              <a:buFontTx/>
              <a:buNone/>
            </a:pPr>
            <a:r>
              <a:rPr lang="ru-RU" sz="2200" smtClean="0"/>
              <a:t>	1)замечание;</a:t>
            </a:r>
          </a:p>
          <a:p>
            <a:pPr algn="just" eaLnBrk="1" hangingPunct="1">
              <a:lnSpc>
                <a:spcPct val="90000"/>
              </a:lnSpc>
              <a:buFontTx/>
              <a:buNone/>
            </a:pPr>
            <a:r>
              <a:rPr lang="ru-RU" sz="2200" smtClean="0"/>
              <a:t>	2) выговор;</a:t>
            </a:r>
          </a:p>
          <a:p>
            <a:pPr algn="just" eaLnBrk="1" hangingPunct="1">
              <a:lnSpc>
                <a:spcPct val="90000"/>
              </a:lnSpc>
              <a:buFontTx/>
              <a:buNone/>
            </a:pPr>
            <a:r>
              <a:rPr lang="ru-RU" sz="2200" smtClean="0"/>
              <a:t>	3) увольнение по соответствующим основаниям.</a:t>
            </a:r>
          </a:p>
          <a:p>
            <a:pPr algn="ctr" eaLnBrk="1" hangingPunct="1">
              <a:lnSpc>
                <a:spcPct val="90000"/>
              </a:lnSpc>
              <a:buFontTx/>
              <a:buNone/>
            </a:pPr>
            <a:endParaRPr lang="ru-RU" sz="2200" smtClean="0"/>
          </a:p>
          <a:p>
            <a:pPr algn="just" eaLnBrk="1" hangingPunct="1">
              <a:lnSpc>
                <a:spcPct val="90000"/>
              </a:lnSpc>
              <a:buFontTx/>
              <a:buNone/>
            </a:pPr>
            <a:r>
              <a:rPr lang="ru-RU" sz="2200" smtClean="0"/>
              <a:t>	Расторжение трудового договора по инициативе работодателя (статья 81 ТК РФ) </a:t>
            </a:r>
          </a:p>
          <a:p>
            <a:pPr algn="just" eaLnBrk="1" hangingPunct="1">
              <a:lnSpc>
                <a:spcPct val="90000"/>
              </a:lnSpc>
              <a:buFontTx/>
              <a:buNone/>
            </a:pPr>
            <a:r>
              <a:rPr lang="ru-RU" sz="2200" smtClean="0"/>
              <a:t>	Трудовой договор может быть расторгнут работодателем в случаях:</a:t>
            </a:r>
          </a:p>
          <a:p>
            <a:pPr algn="just" eaLnBrk="1" hangingPunct="1">
              <a:lnSpc>
                <a:spcPct val="90000"/>
              </a:lnSpc>
              <a:buFontTx/>
              <a:buNone/>
            </a:pPr>
            <a:r>
              <a:rPr lang="ru-RU" sz="2200" smtClean="0"/>
              <a:t>	п.6 д) </a:t>
            </a:r>
            <a:r>
              <a:rPr lang="ru-RU" sz="2200" smtClean="0">
                <a:solidFill>
                  <a:srgbClr val="FF3300"/>
                </a:solidFill>
              </a:rPr>
              <a:t>установленного комиссией по охране труда или уполномоченным по охране труда</a:t>
            </a:r>
            <a:r>
              <a:rPr lang="ru-RU" sz="2200" smtClean="0"/>
              <a:t> нарушения работником требований охраны труда, если это нарушение повлекло за собой тяжкие последствия (несчастный случай на производстве, авария, катастрофа) либо заведомо создавало реальную угрозу наступления таких последствий.</a:t>
            </a:r>
          </a:p>
        </p:txBody>
      </p:sp>
      <p:pic>
        <p:nvPicPr>
          <p:cNvPr id="111620" name="Picture 2"/>
          <p:cNvPicPr>
            <a:picLocks noChangeAspect="1" noChangeArrowheads="1"/>
          </p:cNvPicPr>
          <p:nvPr/>
        </p:nvPicPr>
        <p:blipFill>
          <a:blip r:embed="rId2"/>
          <a:srcRect/>
          <a:stretch>
            <a:fillRect/>
          </a:stretch>
        </p:blipFill>
        <p:spPr bwMode="auto">
          <a:xfrm>
            <a:off x="179388" y="3789363"/>
            <a:ext cx="1281112" cy="252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54137"/>
          </a:xfrm>
        </p:spPr>
        <p:txBody>
          <a:bodyPr rtlCol="0">
            <a:normAutofit fontScale="90000"/>
          </a:bodyPr>
          <a:lstStyle/>
          <a:p>
            <a:pPr eaLnBrk="1" fontAlgn="auto" hangingPunct="1">
              <a:spcAft>
                <a:spcPts val="0"/>
              </a:spcAft>
              <a:defRPr/>
            </a:pPr>
            <a:r>
              <a:rPr lang="ru-RU" sz="2800" b="1" dirty="0" smtClean="0">
                <a:solidFill>
                  <a:srgbClr val="002060"/>
                </a:solidFill>
                <a:latin typeface="Arial" pitchFamily="34" charset="0"/>
                <a:cs typeface="Arial" pitchFamily="34" charset="0"/>
              </a:rPr>
              <a:t>Процедура расторжения трудового договора в связи с нарушением работником требований охраны труда</a:t>
            </a:r>
            <a:r>
              <a:rPr lang="ru-RU" sz="2800" dirty="0" smtClean="0">
                <a:latin typeface="Arial" pitchFamily="34" charset="0"/>
                <a:cs typeface="Arial" pitchFamily="34" charset="0"/>
              </a:rPr>
              <a:t/>
            </a:r>
            <a:br>
              <a:rPr lang="ru-RU" sz="2800" dirty="0" smtClean="0">
                <a:latin typeface="Arial" pitchFamily="34" charset="0"/>
                <a:cs typeface="Arial" pitchFamily="34" charset="0"/>
              </a:rPr>
            </a:br>
            <a:endParaRPr lang="ru-RU" sz="2800" dirty="0">
              <a:latin typeface="Arial" pitchFamily="34" charset="0"/>
              <a:cs typeface="Arial" pitchFamily="34" charset="0"/>
            </a:endParaRPr>
          </a:p>
        </p:txBody>
      </p:sp>
      <p:sp>
        <p:nvSpPr>
          <p:cNvPr id="3" name="Содержимое 2"/>
          <p:cNvSpPr>
            <a:spLocks noGrp="1"/>
          </p:cNvSpPr>
          <p:nvPr>
            <p:ph idx="1"/>
          </p:nvPr>
        </p:nvSpPr>
        <p:spPr>
          <a:xfrm>
            <a:off x="457200" y="1600200"/>
            <a:ext cx="8229600" cy="4637088"/>
          </a:xfrm>
        </p:spPr>
        <p:txBody>
          <a:bodyPr rtlCol="0">
            <a:normAutofit fontScale="55000" lnSpcReduction="20000"/>
          </a:bodyPr>
          <a:lstStyle/>
          <a:p>
            <a:pPr algn="just" eaLnBrk="1" fontAlgn="auto" hangingPunct="1">
              <a:spcAft>
                <a:spcPts val="0"/>
              </a:spcAft>
              <a:buFont typeface="Arial" pitchFamily="34" charset="0"/>
              <a:buChar char="•"/>
              <a:defRPr/>
            </a:pPr>
            <a:r>
              <a:rPr lang="ru-RU" sz="3600" dirty="0" smtClean="0">
                <a:latin typeface="Arial" pitchFamily="34" charset="0"/>
                <a:cs typeface="Arial" pitchFamily="34" charset="0"/>
              </a:rPr>
              <a:t>При рассмотрении спора в суде работодатель должен доказать, что последствия (несчастный случай на производстве, авария, катастрофа) явились результатом нарушения работником требований охраны труда. Если такие последствия отсутствовали, но была заведомо реальная угроза их наступления, то факт, что данные последствия могли наступить именно из-за нарушения работником требований охраны труда, также должен доказать работодатель.</a:t>
            </a:r>
          </a:p>
          <a:p>
            <a:pPr algn="just" eaLnBrk="1" fontAlgn="auto" hangingPunct="1">
              <a:spcAft>
                <a:spcPts val="0"/>
              </a:spcAft>
              <a:buFont typeface="Arial" pitchFamily="34" charset="0"/>
              <a:buChar char="•"/>
              <a:defRPr/>
            </a:pPr>
            <a:r>
              <a:rPr lang="ru-RU" sz="3600" dirty="0" smtClean="0">
                <a:latin typeface="Arial" pitchFamily="34" charset="0"/>
                <a:cs typeface="Arial" pitchFamily="34" charset="0"/>
              </a:rPr>
              <a:t>Правила охраны труда установлены ст. ст. 219 - 231 ТК РФ, другими законами, подзаконными нормативными актами, в том числе инструкциями по охране труда.</a:t>
            </a:r>
          </a:p>
          <a:p>
            <a:pPr algn="just" eaLnBrk="1" fontAlgn="auto" hangingPunct="1">
              <a:spcAft>
                <a:spcPts val="0"/>
              </a:spcAft>
              <a:buFont typeface="Arial" pitchFamily="34" charset="0"/>
              <a:buChar char="•"/>
              <a:defRPr/>
            </a:pPr>
            <a:r>
              <a:rPr lang="ru-RU" sz="3600" dirty="0" smtClean="0">
                <a:latin typeface="Arial" pitchFamily="34" charset="0"/>
                <a:cs typeface="Arial" pitchFamily="34" charset="0"/>
              </a:rPr>
              <a:t>Нарушение требований по охране труда должно быть установлено комиссией по охране труда, созданной в соответствии со ст. 218 ТК РФ, или уполномоченным по охране труда.</a:t>
            </a:r>
          </a:p>
          <a:p>
            <a:pPr eaLnBrk="1" fontAlgn="auto" hangingPunct="1">
              <a:spcAft>
                <a:spcPts val="0"/>
              </a:spcAft>
              <a:buFont typeface="Arial" pitchFamily="34" charset="0"/>
              <a:buChar char="•"/>
              <a:defRPr/>
            </a:pPr>
            <a:endParaRPr lang="ru-RU" dirty="0"/>
          </a:p>
        </p:txBody>
      </p:sp>
      <p:pic>
        <p:nvPicPr>
          <p:cNvPr id="112643" name="Picture 3"/>
          <p:cNvPicPr>
            <a:picLocks noChangeAspect="1" noChangeArrowheads="1"/>
          </p:cNvPicPr>
          <p:nvPr/>
        </p:nvPicPr>
        <p:blipFill>
          <a:blip r:embed="rId2"/>
          <a:srcRect/>
          <a:stretch>
            <a:fillRect/>
          </a:stretch>
        </p:blipFill>
        <p:spPr bwMode="auto">
          <a:xfrm>
            <a:off x="8189913" y="5229225"/>
            <a:ext cx="954087" cy="1484313"/>
          </a:xfrm>
          <a:prstGeom prst="rect">
            <a:avLst/>
          </a:prstGeom>
          <a:noFill/>
          <a:ln w="9525">
            <a:noFill/>
            <a:miter lim="800000"/>
            <a:headEnd/>
            <a:tailEnd/>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a:xfrm>
            <a:off x="0" y="0"/>
            <a:ext cx="8077200" cy="1066800"/>
          </a:xfrm>
        </p:spPr>
        <p:txBody>
          <a:bodyPr/>
          <a:lstStyle/>
          <a:p>
            <a:pPr eaLnBrk="1" hangingPunct="1"/>
            <a:r>
              <a:rPr lang="ru-RU" sz="2400" smtClean="0">
                <a:solidFill>
                  <a:srgbClr val="7030A0"/>
                </a:solidFill>
                <a:latin typeface="Arial" charset="0"/>
                <a:cs typeface="Arial" charset="0"/>
              </a:rPr>
              <a:t>Кодекс РФ об административных правонарушениях (КоАП РФ) от 30.12.2001 N 195-ФЗ</a:t>
            </a:r>
          </a:p>
        </p:txBody>
      </p:sp>
      <p:sp>
        <p:nvSpPr>
          <p:cNvPr id="113666" name="Rectangle 3"/>
          <p:cNvSpPr>
            <a:spLocks noGrp="1" noChangeArrowheads="1"/>
          </p:cNvSpPr>
          <p:nvPr>
            <p:ph type="body" idx="1"/>
          </p:nvPr>
        </p:nvSpPr>
        <p:spPr>
          <a:xfrm>
            <a:off x="508000" y="1085850"/>
            <a:ext cx="7159625" cy="5600700"/>
          </a:xfrm>
        </p:spPr>
        <p:txBody>
          <a:bodyPr/>
          <a:lstStyle/>
          <a:p>
            <a:pPr algn="ctr" eaLnBrk="1" hangingPunct="1">
              <a:lnSpc>
                <a:spcPct val="80000"/>
              </a:lnSpc>
              <a:buFont typeface="Wingdings" pitchFamily="2" charset="2"/>
              <a:buNone/>
            </a:pPr>
            <a:r>
              <a:rPr lang="ru-RU" sz="2000" b="1" smtClean="0">
                <a:latin typeface="Arial" charset="0"/>
                <a:cs typeface="Arial" charset="0"/>
              </a:rPr>
              <a:t>Статья 5.27. </a:t>
            </a:r>
          </a:p>
          <a:p>
            <a:pPr algn="just" eaLnBrk="1" hangingPunct="1">
              <a:lnSpc>
                <a:spcPct val="80000"/>
              </a:lnSpc>
              <a:buFont typeface="Wingdings" pitchFamily="2" charset="2"/>
              <a:buNone/>
            </a:pPr>
            <a:r>
              <a:rPr lang="ru-RU" sz="2000" smtClean="0">
                <a:latin typeface="Arial" charset="0"/>
                <a:cs typeface="Arial" charset="0"/>
              </a:rPr>
              <a:t>1. Нарушение законодательства о труде и об охране труда влечет </a:t>
            </a:r>
            <a:r>
              <a:rPr lang="ru-RU" sz="2000" smtClean="0">
                <a:solidFill>
                  <a:srgbClr val="FF0000"/>
                </a:solidFill>
                <a:latin typeface="Arial" charset="0"/>
                <a:cs typeface="Arial" charset="0"/>
              </a:rPr>
              <a:t>наложение</a:t>
            </a:r>
            <a:r>
              <a:rPr lang="ru-RU" sz="2000" smtClean="0">
                <a:latin typeface="Arial" charset="0"/>
                <a:cs typeface="Arial" charset="0"/>
              </a:rPr>
              <a:t> административного</a:t>
            </a:r>
            <a:r>
              <a:rPr lang="ru-RU" sz="2000" smtClean="0">
                <a:solidFill>
                  <a:srgbClr val="FF0000"/>
                </a:solidFill>
                <a:latin typeface="Arial" charset="0"/>
                <a:cs typeface="Arial" charset="0"/>
              </a:rPr>
              <a:t> штрафа на должностных лиц </a:t>
            </a:r>
            <a:r>
              <a:rPr lang="ru-RU" sz="2000" smtClean="0">
                <a:latin typeface="Arial" charset="0"/>
                <a:cs typeface="Arial" charset="0"/>
              </a:rPr>
              <a:t>в размере от одной тысячи до пяти тысяч рублей; на лиц, осуществляющих предпринимательскую деятельность без образования юридического лица</a:t>
            </a:r>
            <a:r>
              <a:rPr lang="ru-RU" sz="2000" b="1" smtClean="0">
                <a:latin typeface="Arial" charset="0"/>
                <a:cs typeface="Arial" charset="0"/>
              </a:rPr>
              <a:t>, - </a:t>
            </a:r>
            <a:r>
              <a:rPr lang="ru-RU" sz="2000" smtClean="0">
                <a:latin typeface="Arial" charset="0"/>
                <a:cs typeface="Arial" charset="0"/>
              </a:rPr>
              <a:t>от одной тысячи до пяти тысяч рублей или административное приостановление деятельности на срок до девяноста суток; </a:t>
            </a:r>
            <a:r>
              <a:rPr lang="ru-RU" sz="2000" smtClean="0">
                <a:solidFill>
                  <a:srgbClr val="FF0000"/>
                </a:solidFill>
                <a:latin typeface="Arial" charset="0"/>
                <a:cs typeface="Arial" charset="0"/>
              </a:rPr>
              <a:t>на юридических лиц</a:t>
            </a:r>
            <a:r>
              <a:rPr lang="ru-RU" sz="2000" smtClean="0">
                <a:latin typeface="Arial" charset="0"/>
                <a:cs typeface="Arial" charset="0"/>
              </a:rPr>
              <a:t> - от тридцати тысяч до пятидесяти тысяч рублей </a:t>
            </a:r>
            <a:r>
              <a:rPr lang="ru-RU" sz="2000" smtClean="0">
                <a:solidFill>
                  <a:srgbClr val="FF0000"/>
                </a:solidFill>
                <a:latin typeface="Arial" charset="0"/>
                <a:cs typeface="Arial" charset="0"/>
              </a:rPr>
              <a:t>или административное приостановление деятельности </a:t>
            </a:r>
            <a:r>
              <a:rPr lang="ru-RU" sz="2000" smtClean="0">
                <a:latin typeface="Arial" charset="0"/>
                <a:cs typeface="Arial" charset="0"/>
              </a:rPr>
              <a:t>на срок до девяноста суток</a:t>
            </a:r>
            <a:r>
              <a:rPr lang="ru-RU" sz="2000" smtClean="0">
                <a:solidFill>
                  <a:srgbClr val="FF0000"/>
                </a:solidFill>
                <a:latin typeface="Arial" charset="0"/>
                <a:cs typeface="Arial" charset="0"/>
              </a:rPr>
              <a:t>.</a:t>
            </a:r>
          </a:p>
          <a:p>
            <a:pPr algn="just" eaLnBrk="1" hangingPunct="1">
              <a:lnSpc>
                <a:spcPct val="80000"/>
              </a:lnSpc>
              <a:buFont typeface="Wingdings" pitchFamily="2" charset="2"/>
              <a:buNone/>
            </a:pPr>
            <a:r>
              <a:rPr lang="ru-RU" sz="2000" smtClean="0">
                <a:latin typeface="Arial" charset="0"/>
                <a:cs typeface="Arial" charset="0"/>
              </a:rPr>
              <a:t>	(в ред. Федеральных законов от 09.05.2005 N 45-ФЗ, от 20.04.2007 N 54-ФЗ, от 22.06.2007 N 116-ФЗ)</a:t>
            </a:r>
          </a:p>
          <a:p>
            <a:pPr algn="just" eaLnBrk="1" hangingPunct="1">
              <a:lnSpc>
                <a:spcPct val="80000"/>
              </a:lnSpc>
              <a:buFont typeface="Wingdings" pitchFamily="2" charset="2"/>
              <a:buNone/>
            </a:pPr>
            <a:r>
              <a:rPr lang="ru-RU" sz="2000" smtClean="0">
                <a:latin typeface="Arial" charset="0"/>
                <a:cs typeface="Arial" charset="0"/>
              </a:rPr>
              <a:t>2. Нарушение законодательства о труде и об охране труда </a:t>
            </a:r>
            <a:r>
              <a:rPr lang="ru-RU" sz="2000" smtClean="0">
                <a:solidFill>
                  <a:srgbClr val="FF0000"/>
                </a:solidFill>
                <a:latin typeface="Arial" charset="0"/>
                <a:cs typeface="Arial" charset="0"/>
              </a:rPr>
              <a:t>должностным лицом, ранее подвергнутым административному наказанию за аналогичное административное правонарушение, влечет дисквалификацию на срок от одного года до трех лет</a:t>
            </a:r>
          </a:p>
          <a:p>
            <a:pPr algn="just" eaLnBrk="1" hangingPunct="1">
              <a:lnSpc>
                <a:spcPct val="80000"/>
              </a:lnSpc>
              <a:buFont typeface="Wingdings" pitchFamily="2" charset="2"/>
              <a:buNone/>
            </a:pPr>
            <a:r>
              <a:rPr lang="ru-RU" sz="2000" smtClean="0">
                <a:latin typeface="Arial" charset="0"/>
                <a:cs typeface="Arial" charset="0"/>
              </a:rPr>
              <a:t>	(в ред. Федерального закона от 09.05.2005 N 45-ФЗ)</a:t>
            </a:r>
          </a:p>
          <a:p>
            <a:pPr eaLnBrk="1" hangingPunct="1">
              <a:lnSpc>
                <a:spcPct val="80000"/>
              </a:lnSpc>
              <a:buFont typeface="Wingdings" pitchFamily="2" charset="2"/>
              <a:buNone/>
            </a:pPr>
            <a:endParaRPr lang="ru-RU" sz="2400" smtClean="0">
              <a:latin typeface="Times New Roman" pitchFamily="18" charset="0"/>
            </a:endParaRPr>
          </a:p>
        </p:txBody>
      </p:sp>
      <p:pic>
        <p:nvPicPr>
          <p:cNvPr id="113667" name="Picture 2"/>
          <p:cNvPicPr>
            <a:picLocks noChangeAspect="1" noChangeArrowheads="1"/>
          </p:cNvPicPr>
          <p:nvPr/>
        </p:nvPicPr>
        <p:blipFill>
          <a:blip r:embed="rId2"/>
          <a:srcRect/>
          <a:stretch>
            <a:fillRect/>
          </a:stretch>
        </p:blipFill>
        <p:spPr bwMode="auto">
          <a:xfrm>
            <a:off x="7862888" y="3933825"/>
            <a:ext cx="1281112" cy="2525713"/>
          </a:xfrm>
          <a:prstGeom prst="rect">
            <a:avLst/>
          </a:prstGeom>
          <a:noFill/>
          <a:ln w="9525">
            <a:noFill/>
            <a:miter lim="800000"/>
            <a:headEnd/>
            <a:tailEnd/>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Номер слайда 5"/>
          <p:cNvSpPr>
            <a:spLocks noGrp="1"/>
          </p:cNvSpPr>
          <p:nvPr>
            <p:ph type="sldNum" sz="quarter" idx="12"/>
          </p:nvPr>
        </p:nvSpPr>
        <p:spPr/>
        <p:txBody>
          <a:bodyPr/>
          <a:lstStyle/>
          <a:p>
            <a:pPr>
              <a:defRPr/>
            </a:pPr>
            <a:fld id="{07381260-9822-433C-9A88-77BA16A81BB2}" type="slidenum">
              <a:rPr lang="ru-RU"/>
              <a:pPr>
                <a:defRPr/>
              </a:pPr>
              <a:t>99</a:t>
            </a:fld>
            <a:endParaRPr lang="ru-RU"/>
          </a:p>
        </p:txBody>
      </p:sp>
      <p:sp>
        <p:nvSpPr>
          <p:cNvPr id="114690" name="Rectangle 2"/>
          <p:cNvSpPr>
            <a:spLocks noGrp="1" noChangeArrowheads="1"/>
          </p:cNvSpPr>
          <p:nvPr>
            <p:ph type="title"/>
          </p:nvPr>
        </p:nvSpPr>
        <p:spPr>
          <a:xfrm>
            <a:off x="457200" y="274638"/>
            <a:ext cx="8229600" cy="1498600"/>
          </a:xfrm>
        </p:spPr>
        <p:txBody>
          <a:bodyPr/>
          <a:lstStyle/>
          <a:p>
            <a:pPr eaLnBrk="1" hangingPunct="1"/>
            <a:r>
              <a:rPr lang="ru-RU" sz="2400" b="1" smtClean="0">
                <a:solidFill>
                  <a:srgbClr val="002060"/>
                </a:solidFill>
                <a:latin typeface="Arial" charset="0"/>
                <a:cs typeface="Arial" charset="0"/>
              </a:rPr>
              <a:t>Административная ответственность</a:t>
            </a:r>
            <a:br>
              <a:rPr lang="ru-RU" sz="2400" b="1" smtClean="0">
                <a:solidFill>
                  <a:srgbClr val="002060"/>
                </a:solidFill>
                <a:latin typeface="Arial" charset="0"/>
                <a:cs typeface="Arial" charset="0"/>
              </a:rPr>
            </a:br>
            <a:r>
              <a:rPr lang="ru-RU" sz="2400" b="1" smtClean="0">
                <a:solidFill>
                  <a:srgbClr val="002060"/>
                </a:solidFill>
                <a:latin typeface="Arial" charset="0"/>
                <a:cs typeface="Arial" charset="0"/>
              </a:rPr>
              <a:t>Кодекс Российской Федерации об административных правонарушениях (195-ФЗ от 30.12.2001)</a:t>
            </a:r>
          </a:p>
        </p:txBody>
      </p:sp>
      <p:sp>
        <p:nvSpPr>
          <p:cNvPr id="92164" name="Rectangle 3"/>
          <p:cNvSpPr>
            <a:spLocks noGrp="1" noChangeArrowheads="1"/>
          </p:cNvSpPr>
          <p:nvPr>
            <p:ph type="body" idx="1"/>
          </p:nvPr>
        </p:nvSpPr>
        <p:spPr>
          <a:xfrm>
            <a:off x="323850" y="1916113"/>
            <a:ext cx="6334125" cy="4537075"/>
          </a:xfrm>
        </p:spPr>
        <p:txBody>
          <a:bodyPr rtlCol="0">
            <a:normAutofit fontScale="92500" lnSpcReduction="20000"/>
          </a:bodyPr>
          <a:lstStyle/>
          <a:p>
            <a:pPr algn="ctr" eaLnBrk="1" fontAlgn="auto" hangingPunct="1">
              <a:spcAft>
                <a:spcPts val="0"/>
              </a:spcAft>
              <a:buFontTx/>
              <a:buNone/>
              <a:defRPr/>
            </a:pPr>
            <a:r>
              <a:rPr lang="ru-RU" sz="1800" dirty="0" smtClean="0"/>
              <a:t>	</a:t>
            </a:r>
            <a:r>
              <a:rPr lang="ru-RU" sz="2400" b="1" dirty="0" smtClean="0">
                <a:latin typeface="Arial" pitchFamily="34" charset="0"/>
                <a:cs typeface="Arial" pitchFamily="34" charset="0"/>
              </a:rPr>
              <a:t>Статья 19.4. Неповиновение законному распоряжению должностного лица органа, осуществляющего государственный надзор (контроль)</a:t>
            </a:r>
          </a:p>
          <a:p>
            <a:pPr algn="just" eaLnBrk="1" fontAlgn="auto" hangingPunct="1">
              <a:spcAft>
                <a:spcPts val="0"/>
              </a:spcAft>
              <a:buFontTx/>
              <a:buNone/>
              <a:defRPr/>
            </a:pPr>
            <a:r>
              <a:rPr lang="ru-RU" sz="2400" b="1" dirty="0" smtClean="0">
                <a:latin typeface="Arial" pitchFamily="34" charset="0"/>
                <a:cs typeface="Arial" pitchFamily="34" charset="0"/>
              </a:rPr>
              <a:t>		</a:t>
            </a:r>
            <a:r>
              <a:rPr lang="ru-RU" sz="2400" dirty="0" smtClean="0">
                <a:latin typeface="Arial" pitchFamily="34" charset="0"/>
                <a:cs typeface="Arial" pitchFamily="34" charset="0"/>
              </a:rPr>
              <a:t>1. </a:t>
            </a:r>
            <a:r>
              <a:rPr lang="ru-RU" sz="2400" dirty="0" smtClean="0">
                <a:solidFill>
                  <a:srgbClr val="FF0000"/>
                </a:solidFill>
                <a:latin typeface="Arial" pitchFamily="34" charset="0"/>
                <a:cs typeface="Arial" pitchFamily="34" charset="0"/>
              </a:rPr>
              <a:t>Неповиновение законному распоряжению или требованию </a:t>
            </a:r>
            <a:r>
              <a:rPr lang="ru-RU" sz="2400" dirty="0" smtClean="0">
                <a:latin typeface="Arial" pitchFamily="34" charset="0"/>
                <a:cs typeface="Arial" pitchFamily="34" charset="0"/>
              </a:rPr>
              <a:t>должностного лица органа, осуществляющего государственный надзор (контроль), а равно </a:t>
            </a:r>
            <a:r>
              <a:rPr lang="ru-RU" sz="2400" dirty="0" smtClean="0">
                <a:solidFill>
                  <a:srgbClr val="FF0000"/>
                </a:solidFill>
                <a:latin typeface="Arial" pitchFamily="34" charset="0"/>
                <a:cs typeface="Arial" pitchFamily="34" charset="0"/>
              </a:rPr>
              <a:t>воспрепятствование</a:t>
            </a:r>
            <a:r>
              <a:rPr lang="ru-RU" sz="2400" dirty="0" smtClean="0">
                <a:latin typeface="Arial" pitchFamily="34" charset="0"/>
                <a:cs typeface="Arial" pitchFamily="34" charset="0"/>
              </a:rPr>
              <a:t> </a:t>
            </a:r>
            <a:r>
              <a:rPr lang="ru-RU" sz="2400" dirty="0" smtClean="0">
                <a:solidFill>
                  <a:srgbClr val="FF0000"/>
                </a:solidFill>
                <a:latin typeface="Arial" pitchFamily="34" charset="0"/>
                <a:cs typeface="Arial" pitchFamily="34" charset="0"/>
              </a:rPr>
              <a:t>осуществлению</a:t>
            </a:r>
            <a:r>
              <a:rPr lang="ru-RU" sz="2400" dirty="0" smtClean="0">
                <a:latin typeface="Arial" pitchFamily="34" charset="0"/>
                <a:cs typeface="Arial" pitchFamily="34" charset="0"/>
              </a:rPr>
              <a:t> этим должностным лицом </a:t>
            </a:r>
            <a:r>
              <a:rPr lang="ru-RU" sz="2400" dirty="0" smtClean="0">
                <a:solidFill>
                  <a:srgbClr val="FF0000"/>
                </a:solidFill>
                <a:latin typeface="Arial" pitchFamily="34" charset="0"/>
                <a:cs typeface="Arial" pitchFamily="34" charset="0"/>
              </a:rPr>
              <a:t>служебных обязанностей </a:t>
            </a:r>
            <a:r>
              <a:rPr lang="ru-RU" sz="2400" dirty="0" smtClean="0">
                <a:latin typeface="Arial" pitchFamily="34" charset="0"/>
                <a:cs typeface="Arial" pitchFamily="34" charset="0"/>
              </a:rPr>
              <a:t>–</a:t>
            </a:r>
          </a:p>
          <a:p>
            <a:pPr algn="just" eaLnBrk="1" fontAlgn="auto" hangingPunct="1">
              <a:spcAft>
                <a:spcPts val="0"/>
              </a:spcAft>
              <a:buFontTx/>
              <a:buNone/>
              <a:defRPr/>
            </a:pPr>
            <a:r>
              <a:rPr lang="ru-RU" sz="2400" dirty="0" smtClean="0">
                <a:latin typeface="Arial" pitchFamily="34" charset="0"/>
                <a:cs typeface="Arial" pitchFamily="34" charset="0"/>
              </a:rPr>
              <a:t>		влечет </a:t>
            </a:r>
            <a:r>
              <a:rPr lang="ru-RU" sz="2400" dirty="0" smtClean="0">
                <a:solidFill>
                  <a:srgbClr val="FF0000"/>
                </a:solidFill>
                <a:latin typeface="Arial" pitchFamily="34" charset="0"/>
                <a:cs typeface="Arial" pitchFamily="34" charset="0"/>
              </a:rPr>
              <a:t>предупреждение</a:t>
            </a:r>
            <a:r>
              <a:rPr lang="ru-RU" sz="2400" dirty="0" smtClean="0">
                <a:latin typeface="Arial" pitchFamily="34" charset="0"/>
                <a:cs typeface="Arial" pitchFamily="34" charset="0"/>
              </a:rPr>
              <a:t> или наложение административного </a:t>
            </a:r>
            <a:r>
              <a:rPr lang="ru-RU" sz="2400" dirty="0" smtClean="0">
                <a:solidFill>
                  <a:srgbClr val="FF0000"/>
                </a:solidFill>
                <a:latin typeface="Arial" pitchFamily="34" charset="0"/>
                <a:cs typeface="Arial" pitchFamily="34" charset="0"/>
              </a:rPr>
              <a:t>штрафа</a:t>
            </a:r>
            <a:r>
              <a:rPr lang="ru-RU" sz="2400" dirty="0" smtClean="0">
                <a:latin typeface="Arial" pitchFamily="34" charset="0"/>
                <a:cs typeface="Arial" pitchFamily="34" charset="0"/>
              </a:rPr>
              <a:t> на граждан в размере от пятисот до тысячи рублей; на должностных лиц - от одной до двух тысяч рублей.</a:t>
            </a:r>
          </a:p>
        </p:txBody>
      </p:sp>
      <p:pic>
        <p:nvPicPr>
          <p:cNvPr id="114692" name="Picture 2"/>
          <p:cNvPicPr>
            <a:picLocks noChangeAspect="1" noChangeArrowheads="1"/>
          </p:cNvPicPr>
          <p:nvPr/>
        </p:nvPicPr>
        <p:blipFill>
          <a:blip r:embed="rId2"/>
          <a:srcRect/>
          <a:stretch>
            <a:fillRect/>
          </a:stretch>
        </p:blipFill>
        <p:spPr bwMode="auto">
          <a:xfrm>
            <a:off x="7596188" y="3357563"/>
            <a:ext cx="1281112" cy="2525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762</TotalTime>
  <Words>7655</Words>
  <Application>Microsoft Office PowerPoint</Application>
  <PresentationFormat>Экран (4:3)</PresentationFormat>
  <Paragraphs>433</Paragraphs>
  <Slides>105</Slides>
  <Notes>1</Notes>
  <HiddenSlides>0</HiddenSlides>
  <MMClips>0</MMClips>
  <ScaleCrop>false</ScaleCrop>
  <HeadingPairs>
    <vt:vector size="6" baseType="variant">
      <vt:variant>
        <vt:lpstr>Использованные шрифты</vt:lpstr>
      </vt:variant>
      <vt:variant>
        <vt:i4>7</vt:i4>
      </vt:variant>
      <vt:variant>
        <vt:lpstr>Шаблон оформления</vt:lpstr>
      </vt:variant>
      <vt:variant>
        <vt:i4>1</vt:i4>
      </vt:variant>
      <vt:variant>
        <vt:lpstr>Заголовки слайдов</vt:lpstr>
      </vt:variant>
      <vt:variant>
        <vt:i4>105</vt:i4>
      </vt:variant>
    </vt:vector>
  </HeadingPairs>
  <TitlesOfParts>
    <vt:vector size="113" baseType="lpstr">
      <vt:lpstr>Arial</vt:lpstr>
      <vt:lpstr>Calibri</vt:lpstr>
      <vt:lpstr>Arial Unicode MS</vt:lpstr>
      <vt:lpstr>Bradley Hand ITC</vt:lpstr>
      <vt:lpstr>Times New Roman</vt:lpstr>
      <vt:lpstr>Wingdings</vt:lpstr>
      <vt:lpstr>Arial Narrow</vt:lpstr>
      <vt:lpstr>Тема Office</vt:lpstr>
      <vt:lpstr>Государственное управление охраной труда</vt:lpstr>
      <vt:lpstr>Государственное управление охраной труда осуществляется непосредственно Правительством РФ, а также по его поручению Минтрудом России (ч. 1 ст. 216 ТК РФ, Постановление Правительства РФ от 19.06.2012 N 610) </vt:lpstr>
      <vt:lpstr>Слайд 3</vt:lpstr>
      <vt:lpstr>Слайд 4</vt:lpstr>
      <vt:lpstr>Слайд 5</vt:lpstr>
      <vt:lpstr>В целях государственного управления охраной труда Правительство РФ, уполномоченные федеральные органы исполнительной власти (ч. 4 ст. 216 ТК РФ):</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Система государственного управления охраной труда </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Законодательное и нормативное обеспечение охраны труда</vt:lpstr>
      <vt:lpstr>РАЗВИТИЕ ЗАКОНОДАТЕЛЬСТВА СССР И РОССИЙСКОЙ ФЕДЕРАЦИИ ПО ОХРАНЕ ТРУДА</vt:lpstr>
      <vt:lpstr>ИСТОЧНИКИ ЗАКОНОДАТЕЛЬСТВА РОССИЙСКОЙ ФЕДЕРАЦИИ ПО ОХРАНЕ ТРУДА</vt:lpstr>
      <vt:lpstr> КОНСТИТУЦИЯ РОССИЙСКОЙ ФЕДЕРАЦИИ  </vt:lpstr>
      <vt:lpstr>  Трудовой кодекс Российской Федерации (Федеральный закон № 197-ФЗ от 30 декабря 2001 года) </vt:lpstr>
      <vt:lpstr>Требования охраны труда обязательны для исполнения юридическими и физическими лицами при осуществлении ими любых видов деятельности, в том числе (ч. 2 ст. 211 ТК РФ):</vt:lpstr>
      <vt:lpstr>Слайд 45</vt:lpstr>
      <vt:lpstr>Федеральный закон "О техническом регулировании"</vt:lpstr>
      <vt:lpstr>Подзаконные акты (по мере уменьшения юридической силы), содержащие требования охраны труда:</vt:lpstr>
      <vt:lpstr>В частности, Минтруд России уполномочен принимать следующие документы:</vt:lpstr>
      <vt:lpstr>Трудовой Кодекс, Раздел X. Охрана труда</vt:lpstr>
      <vt:lpstr>Нормативное правовое регулирование охраны труда («Трудовой кодекс Российской Федерации», ст.211)</vt:lpstr>
      <vt:lpstr>Постановление Правительства Российской Федерации от 27 декабря 2010 г. N 1160 «Положение о разработке, утверждении и изменении нормативных правовых актов, содержащих государственные нормативные требования охраны труда» (ст.2)</vt:lpstr>
      <vt:lpstr>Постановление Правительства Российской Федерации от 27 декабря 2010 г. N 1160 «Положение о разработке, утверждении и изменении нормативных правовых актов, содержащих государственные нормативные требования охраны труда» (ст.3)</vt:lpstr>
      <vt:lpstr>Постановление Правительства Российской Федерации от 27 декабря 2010 г. N 1160 «Положение о разработке, утверждении и изменении нормативных правовых актов, содержащих государственные нормативные требования охраны труда» (ст.5-6)</vt:lpstr>
      <vt:lpstr>Постановление Правительства РФ от 02.05.2012 N 421 (ред. от 05.05.2012) "О мерах по совершенствованию подготовки нормативных правовых актов федеральных органов исполнительной власти, устанавливающих не относящиеся к сфере технического регулирования обязательные требования" (вместе с "Положением об особенностях подготовки нормативных правовых актов федеральных органов исполнительной власти, устанавливающих не относящиеся к сфере технического регулирования обязательные требования") (п.2)</vt:lpstr>
      <vt:lpstr>Постановление Правительства РФ от 02.05.2012 N 421 (ред. от 05.05.2012) "О мерах по совершенствованию подготовки нормативных правовых актов федеральных органов исполнительной власти, устанавливающих не относящиеся к сфере технического регулирования обязательные требования" (вместе с "Положением об особенностях подготовки нормативных правовых актов федеральных органов исполнительной власти, устанавливающих не относящиеся к сфере технического регулирования обязательные требования") (п.15)</vt:lpstr>
      <vt:lpstr>"Трудовой кодекс Российской Федерации" от 30.12.2001 N 197-ФЗ (принят ГД ФС РФ 21.12.2001) (ред. от 29.12.2010)  (с изм. и доп., вступающими в силу с 07.01.2011)</vt:lpstr>
      <vt:lpstr>Слайд 57</vt:lpstr>
      <vt:lpstr>Слайд 58</vt:lpstr>
      <vt:lpstr>Правила по охране труда -</vt:lpstr>
      <vt:lpstr>Постановление Минтруда РФ от 17.12.02 № 80  «Об утверждении Методических  рекомендаций по разработке государственных нормативных требований охраны труда»</vt:lpstr>
      <vt:lpstr>Типовая инструкция по охране труда</vt:lpstr>
      <vt:lpstr>Постановление Минтруда РФ от 17.12.02 № 80  «Об утверждении Методических  рекомендаций по разработке государственных нормативных требований охраны труда»</vt:lpstr>
      <vt:lpstr> Федеральный закон Российской Федерации от 30 марта 1999 года N 52-ФЗ «О санитарно-эпидемиологическом благополучии населения»: </vt:lpstr>
      <vt:lpstr>ГОСУДАРСТВЕННЫЕ САНИТАРНО-ЭПИДЕМИОЛОГИЧЕСКИЕ ПРАВИЛА И НОРМАТИВЫ</vt:lpstr>
      <vt:lpstr>Методические документы в системе санитарно-гигиенического и эпидемиологического нормирования </vt:lpstr>
      <vt:lpstr>Нормативные правовые основы охраны труда</vt:lpstr>
      <vt:lpstr>Слайд 67</vt:lpstr>
      <vt:lpstr>I. НПА по вопросам управления охраной труда</vt:lpstr>
      <vt:lpstr>II. НПА по вопросам профессиональной подготовки и обучения работников охране труда</vt:lpstr>
      <vt:lpstr>III. НПА по вопросам обеспечения безопасных условий труда</vt:lpstr>
      <vt:lpstr>IV. НПА по вопросам профилактики профессиональных заболеваний</vt:lpstr>
      <vt:lpstr>V. НПА по вопросам возмещения вреда, причиненного несчастными случаями или профессиональными заболеваниями</vt:lpstr>
      <vt:lpstr>Регулирование отдельных вопросов охраны труда</vt:lpstr>
      <vt:lpstr>ОБЯЗАННОСТИ РАБОТОДАТЕЛЯ В ОБЛАСТИ ОХРАНЫ ТРУДА</vt:lpstr>
      <vt:lpstr>1. Обязанности по обеспечению безопасных условий труда работников в процессе трудовой деятельности:</vt:lpstr>
      <vt:lpstr>Слайд 76</vt:lpstr>
      <vt:lpstr>2. Обязанности по обучению работников в области охраны труда:</vt:lpstr>
      <vt:lpstr>3. Обязанности по контролю и информированию:</vt:lpstr>
      <vt:lpstr>Слайд 79</vt:lpstr>
      <vt:lpstr>4. Обязанности социальной направленности:</vt:lpstr>
      <vt:lpstr>Слайд 81</vt:lpstr>
      <vt:lpstr>ОБЯЗАННОСТИ РАБОТНИКА В ОБЛАСТИ ОХРАНЫ ТРУДА</vt:lpstr>
      <vt:lpstr>Работодатель в силу ст. 22 ТК РФ имеет право требовать от работника исполнения следующих обязанностей:</vt:lpstr>
      <vt:lpstr>Слайд 84</vt:lpstr>
      <vt:lpstr>МЕДИЦИНСКИЕ ОСМОТРЫ НЕКОТОРЫХ КАТЕГОРИЙ РАБОТНИКОВ</vt:lpstr>
      <vt:lpstr>Приказ Минздравсоцразвития России от 12.04.2011 N 302н «Порядок проведения обязательных предварительных (при поступлении на работу) и периодических медицинских осмотров (обследований) работников, занятых на тяжелых работах и на работах с вредными и (или) опасными условиями труда»</vt:lpstr>
      <vt:lpstr>Указанные работники проходят:</vt:lpstr>
      <vt:lpstr>Обязательное психиатрическое освидетельствование работников</vt:lpstr>
      <vt:lpstr>Слайд 89</vt:lpstr>
      <vt:lpstr>Слайд 90</vt:lpstr>
      <vt:lpstr>Обязательные ежедневные медицинские осмотры в начале, в течение и конце рабочего дня (смены)</vt:lpstr>
      <vt:lpstr>К числу работников, которые должны проходить ежедневные медицинские осмотры, относятся, например:</vt:lpstr>
      <vt:lpstr>Ответственность за нарушение законодательства по охране труда</vt:lpstr>
      <vt:lpstr>Федеральный закон Российской Федерации от 30 марта 1999 года N 52-ФЗ «О санитарно-эпидемиологическом благополучии населения»: </vt:lpstr>
      <vt:lpstr>Слайд 95</vt:lpstr>
      <vt:lpstr>Дисциплинарная ответственность</vt:lpstr>
      <vt:lpstr>Процедура расторжения трудового договора в связи с нарушением работником требований охраны труда </vt:lpstr>
      <vt:lpstr>Кодекс РФ об административных правонарушениях (КоАП РФ) от 30.12.2001 N 195-ФЗ</vt:lpstr>
      <vt:lpstr>Административная ответственность Кодекс Российской Федерации об административных правонарушениях (195-ФЗ от 30.12.2001)</vt:lpstr>
      <vt:lpstr>Административная ответственность Кодекс Российской Федерации об административных правонарушениях (195-ФЗ от 30.12.2001)</vt:lpstr>
      <vt:lpstr>Слайд 101</vt:lpstr>
      <vt:lpstr>Административная ответственность Кодекс Российской Федерации об административных правонарушениях (195-ФЗ от 30.12.2001)</vt:lpstr>
      <vt:lpstr>Административная ответственность Кодекс Российской Федерации об административных правонарушениях (195-ФЗ от 30.12.2001)</vt:lpstr>
      <vt:lpstr>"Уголовный кодекс Российской Федерации"</vt:lpstr>
      <vt:lpstr>Возмещение материального ущерба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Государственное управление охраной труда</dc:title>
  <dc:creator>Admin</dc:creator>
  <cp:lastModifiedBy>1</cp:lastModifiedBy>
  <cp:revision>116</cp:revision>
  <dcterms:created xsi:type="dcterms:W3CDTF">2012-03-15T07:43:32Z</dcterms:created>
  <dcterms:modified xsi:type="dcterms:W3CDTF">2012-10-22T07:06:47Z</dcterms:modified>
</cp:coreProperties>
</file>