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19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150684"/>
    <a:srgbClr val="FC0404"/>
    <a:srgbClr val="B6FF01"/>
    <a:srgbClr val="FDE6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6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6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36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6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6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BCF384-1351-4B41-A621-5C58B4DDC0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A94850-95AD-47F1-B969-FBBD5A0DAC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53CF91-8EEA-4D5D-841E-448833D6CFB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C4ED28-662D-4819-AF93-ADD2556E37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70550-7941-4F53-B531-20B1183056F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BA9DA2-B687-4BA1-A952-AFD0C7155B5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0E9C65-0442-4F6D-B6E3-2751809EBA4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176A56-BA4B-484B-8C05-A55D1F25B6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E5D9E0-C91D-49F7-A5CC-1316714F210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D86F92-55AB-4F36-B879-BB9D7840A0B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41C619-6DE1-46CD-BE10-EF1BC6FA79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endPara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DF75E25-4D6E-46AA-AA4E-42E240C5CE7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34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34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4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700213"/>
            <a:ext cx="8374062" cy="1143000"/>
          </a:xfrm>
        </p:spPr>
        <p:txBody>
          <a:bodyPr/>
          <a:lstStyle/>
          <a:p>
            <a:r>
              <a:rPr lang="ru-RU" sz="3200">
                <a:solidFill>
                  <a:srgbClr val="FDE65D"/>
                </a:solidFill>
              </a:rPr>
              <a:t>Федеральный закон </a:t>
            </a:r>
            <a:br>
              <a:rPr lang="ru-RU" sz="3200">
                <a:solidFill>
                  <a:srgbClr val="FDE65D"/>
                </a:solidFill>
              </a:rPr>
            </a:br>
            <a:r>
              <a:rPr lang="ru-RU" sz="3200">
                <a:solidFill>
                  <a:srgbClr val="FDE65D"/>
                </a:solidFill>
              </a:rPr>
              <a:t>от 28.12.2013 г. №426-ФЗ </a:t>
            </a:r>
            <a:br>
              <a:rPr lang="ru-RU" sz="3200">
                <a:solidFill>
                  <a:srgbClr val="FDE65D"/>
                </a:solidFill>
              </a:rPr>
            </a:br>
            <a:r>
              <a:rPr lang="ru-RU" sz="3200">
                <a:solidFill>
                  <a:srgbClr val="FC0404"/>
                </a:solidFill>
              </a:rPr>
              <a:t>«О специальной оценке условий труда»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/>
          </p:cNvSpPr>
          <p:nvPr/>
        </p:nvSpPr>
        <p:spPr bwMode="auto">
          <a:xfrm>
            <a:off x="0" y="115888"/>
            <a:ext cx="9144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2000" b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ДЕКЛАРИРОВАНИЕ СООТВЕТСТВИЯ УСЛОВИЙ ТРУДА ГОСУДАРСТВЕННЫМ НОРМАТИВНЫМ ТРЕБОВАНИЯМ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50825" y="908050"/>
            <a:ext cx="4572000" cy="2289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Формирование декларации соответствия условий труда государственным нормативным требованиям охраны труда</a:t>
            </a:r>
          </a:p>
          <a:p>
            <a:pPr algn="l"/>
            <a:endParaRPr lang="ru-RU" i="1">
              <a:solidFill>
                <a:srgbClr val="FDE65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/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Подача декларации в территориальный орган </a:t>
            </a:r>
            <a:b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Роструда по месту нахождения </a:t>
            </a:r>
          </a:p>
        </p:txBody>
      </p:sp>
      <p:sp>
        <p:nvSpPr>
          <p:cNvPr id="66564" name="Содержимое 2"/>
          <p:cNvSpPr>
            <a:spLocks/>
          </p:cNvSpPr>
          <p:nvPr/>
        </p:nvSpPr>
        <p:spPr bwMode="auto">
          <a:xfrm>
            <a:off x="3779838" y="1844675"/>
            <a:ext cx="5111750" cy="79216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Срок действия декларации </a:t>
            </a:r>
            <a:r>
              <a:rPr lang="ru-RU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–</a:t>
            </a:r>
            <a:r>
              <a:rPr lang="ru-RU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 лет с возможностью продления</a:t>
            </a:r>
          </a:p>
        </p:txBody>
      </p:sp>
      <p:sp>
        <p:nvSpPr>
          <p:cNvPr id="66565" name="TextBox 4"/>
          <p:cNvSpPr txBox="1">
            <a:spLocks noChangeArrowheads="1"/>
          </p:cNvSpPr>
          <p:nvPr/>
        </p:nvSpPr>
        <p:spPr bwMode="auto">
          <a:xfrm>
            <a:off x="323850" y="3429000"/>
            <a:ext cx="3240088" cy="27813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Действие декларации прекращается, если в период ее действия с работником, занятым на рабочем месте, в отношении которого принята данная декларация, произошел НС (за исключением НС по вине третьих лиц) или у него выявлено профзаболевание, причиной которого явилось воздействие ВОПФ</a:t>
            </a:r>
          </a:p>
        </p:txBody>
      </p:sp>
      <p:sp>
        <p:nvSpPr>
          <p:cNvPr id="6" name="Стрелка вправо 5"/>
          <p:cNvSpPr>
            <a:spLocks noChangeArrowheads="1"/>
          </p:cNvSpPr>
          <p:nvPr/>
        </p:nvSpPr>
        <p:spPr bwMode="auto">
          <a:xfrm>
            <a:off x="3779838" y="3933825"/>
            <a:ext cx="1512887" cy="935038"/>
          </a:xfrm>
          <a:prstGeom prst="rightArrow">
            <a:avLst>
              <a:gd name="adj1" fmla="val 50000"/>
              <a:gd name="adj2" fmla="val 34675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5651500" y="3933825"/>
            <a:ext cx="23764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Проведение внеплановой СОУТ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07950" y="115888"/>
            <a:ext cx="8856663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/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Порядок подачи декларации соответствия условий труда государственным нормативным требованиям охраны труда, в соответствии с приказом Минтруда от 07.02.2014 №80н</a:t>
            </a:r>
          </a:p>
        </p:txBody>
      </p:sp>
      <p:sp>
        <p:nvSpPr>
          <p:cNvPr id="6" name="Стрелка вправо 5"/>
          <p:cNvSpPr>
            <a:spLocks noChangeArrowheads="1"/>
          </p:cNvSpPr>
          <p:nvPr/>
        </p:nvSpPr>
        <p:spPr bwMode="auto">
          <a:xfrm rot="5400000">
            <a:off x="3706813" y="4078288"/>
            <a:ext cx="1081087" cy="935037"/>
          </a:xfrm>
          <a:prstGeom prst="rightArrow">
            <a:avLst>
              <a:gd name="adj1" fmla="val 35148"/>
              <a:gd name="adj2" fmla="val 40751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59113" y="1125538"/>
            <a:ext cx="2374900" cy="1069975"/>
          </a:xfrm>
          <a:prstGeom prst="rect">
            <a:avLst/>
          </a:prstGeom>
          <a:solidFill>
            <a:srgbClr val="99CC00"/>
          </a:solidFill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Подготовка декларации в соответствии с утвержденной формой</a:t>
            </a:r>
          </a:p>
        </p:txBody>
      </p:sp>
      <p:sp>
        <p:nvSpPr>
          <p:cNvPr id="67589" name="Содержимое 2"/>
          <p:cNvSpPr>
            <a:spLocks/>
          </p:cNvSpPr>
          <p:nvPr/>
        </p:nvSpPr>
        <p:spPr bwMode="auto">
          <a:xfrm>
            <a:off x="5724525" y="2924175"/>
            <a:ext cx="2303463" cy="8636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/>
              <a:t>Электронным документом, подписанным электронной подписью работодателя</a:t>
            </a:r>
          </a:p>
        </p:txBody>
      </p:sp>
      <p:sp>
        <p:nvSpPr>
          <p:cNvPr id="67590" name="Содержимое 2"/>
          <p:cNvSpPr>
            <a:spLocks/>
          </p:cNvSpPr>
          <p:nvPr/>
        </p:nvSpPr>
        <p:spPr bwMode="auto">
          <a:xfrm>
            <a:off x="3059113" y="5157788"/>
            <a:ext cx="2232025" cy="935037"/>
          </a:xfrm>
          <a:prstGeom prst="rect">
            <a:avLst/>
          </a:prstGeom>
          <a:solidFill>
            <a:srgbClr val="FF6600">
              <a:alpha val="92000"/>
            </a:srgbClr>
          </a:solidFill>
          <a:ln w="9525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Реестр деклараций</a:t>
            </a:r>
          </a:p>
        </p:txBody>
      </p:sp>
      <p:sp>
        <p:nvSpPr>
          <p:cNvPr id="67591" name="Содержимое 2"/>
          <p:cNvSpPr>
            <a:spLocks/>
          </p:cNvSpPr>
          <p:nvPr/>
        </p:nvSpPr>
        <p:spPr bwMode="auto">
          <a:xfrm>
            <a:off x="900113" y="2924175"/>
            <a:ext cx="1584325" cy="8636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/>
              <a:t>На бумажном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/>
              <a:t>носителе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/>
              <a:t> лично</a:t>
            </a:r>
          </a:p>
        </p:txBody>
      </p:sp>
      <p:sp>
        <p:nvSpPr>
          <p:cNvPr id="67592" name="Содержимое 2"/>
          <p:cNvSpPr>
            <a:spLocks/>
          </p:cNvSpPr>
          <p:nvPr/>
        </p:nvSpPr>
        <p:spPr bwMode="auto">
          <a:xfrm>
            <a:off x="2916238" y="2924175"/>
            <a:ext cx="2520950" cy="8636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/>
              <a:t>На бумажном носителе, почтовым отправлением</a:t>
            </a:r>
            <a:br>
              <a:rPr lang="ru-RU" sz="1200"/>
            </a:br>
            <a:r>
              <a:rPr lang="ru-RU" sz="1200"/>
              <a:t> с описью вложения и уведомлением о вручении</a:t>
            </a:r>
          </a:p>
        </p:txBody>
      </p:sp>
      <p:cxnSp>
        <p:nvCxnSpPr>
          <p:cNvPr id="67593" name="AutoShape 9"/>
          <p:cNvCxnSpPr>
            <a:cxnSpLocks noChangeShapeType="1"/>
          </p:cNvCxnSpPr>
          <p:nvPr/>
        </p:nvCxnSpPr>
        <p:spPr bwMode="auto">
          <a:xfrm flipH="1">
            <a:off x="1692275" y="2205038"/>
            <a:ext cx="2554288" cy="728662"/>
          </a:xfrm>
          <a:prstGeom prst="straightConnector1">
            <a:avLst/>
          </a:prstGeom>
          <a:noFill/>
          <a:ln w="25400">
            <a:solidFill>
              <a:srgbClr val="00FF00"/>
            </a:solidFill>
            <a:prstDash val="dash"/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7594" name="AutoShape 10"/>
          <p:cNvCxnSpPr>
            <a:cxnSpLocks noChangeShapeType="1"/>
          </p:cNvCxnSpPr>
          <p:nvPr/>
        </p:nvCxnSpPr>
        <p:spPr bwMode="auto">
          <a:xfrm>
            <a:off x="4284663" y="2205038"/>
            <a:ext cx="0" cy="719137"/>
          </a:xfrm>
          <a:prstGeom prst="straightConnector1">
            <a:avLst/>
          </a:prstGeom>
          <a:noFill/>
          <a:ln w="25400">
            <a:solidFill>
              <a:srgbClr val="00FF00"/>
            </a:solidFill>
            <a:prstDash val="dash"/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7595" name="AutoShape 11"/>
          <p:cNvCxnSpPr>
            <a:cxnSpLocks noChangeShapeType="1"/>
            <a:stCxn id="67588" idx="2"/>
            <a:endCxn id="67589" idx="0"/>
          </p:cNvCxnSpPr>
          <p:nvPr/>
        </p:nvCxnSpPr>
        <p:spPr bwMode="auto">
          <a:xfrm>
            <a:off x="4246563" y="2195513"/>
            <a:ext cx="2630487" cy="728662"/>
          </a:xfrm>
          <a:prstGeom prst="straightConnector1">
            <a:avLst/>
          </a:prstGeom>
          <a:noFill/>
          <a:ln w="25400">
            <a:solidFill>
              <a:srgbClr val="00FF00"/>
            </a:solidFill>
            <a:prstDash val="dash"/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6227763" y="1052513"/>
            <a:ext cx="2665412" cy="1082675"/>
          </a:xfrm>
          <a:prstGeom prst="rect">
            <a:avLst/>
          </a:prstGeom>
          <a:noFill/>
          <a:ln w="12700" algn="ctr">
            <a:solidFill>
              <a:srgbClr val="FF66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Декларация подается в срок не позднее 30 дней со дня утверждения отчета о СОУТ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79388" y="115888"/>
            <a:ext cx="87852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ИССЛЕДОВАНИЯ И ИЗМЕРЕНИЯ ВРЕДНЫХ И (ИЛИ) ОПАСНЫХ ПРОИЗВОДСТВЕННЫХ ФАКТОРОВ, ИХ ОЦЕНКА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1268413"/>
            <a:ext cx="3673475" cy="1562100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Проведение исследований (измерений) вредных и (или) опасных факторов</a:t>
            </a:r>
          </a:p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или</a:t>
            </a:r>
          </a:p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Анализ результатов исследований (измерений), проведенных в рамках производственного контроля (но не ранее чем за 6 месяцев до проведения СОУТ) и принятие решения об использовании указанных результатов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3789363"/>
            <a:ext cx="3673475" cy="1014412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Отнесение условий труда к классам (подклассам) условий труда по результатам исследований (измерений) или отнесение условий труда к опасному классу без проведения измерений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643438" y="4941888"/>
            <a:ext cx="4500562" cy="923925"/>
          </a:xfrm>
          <a:prstGeom prst="rect">
            <a:avLst/>
          </a:prstGeom>
          <a:noFill/>
          <a:ln w="9525" algn="ctr">
            <a:solidFill>
              <a:srgbClr val="FF00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/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Направление в территориальный орган Роструда по месту нахождения</a:t>
            </a:r>
            <a:r>
              <a:rPr lang="ru-RU"/>
              <a:t> </a:t>
            </a: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копии протокола Комиссии об отнесение условий труда к опасному классу без проведения измерений</a:t>
            </a:r>
            <a:b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(в течение 10 рабочих дней)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07950" y="5661025"/>
            <a:ext cx="3671888" cy="466725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Оформление результатов исследований (измерений) и оценки условий труда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572000" y="814388"/>
            <a:ext cx="4572000" cy="2830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Осуществляются испытательной лабораторией (центром), экспертами и иными работниками организации, проводящей СОУТ с учетом требований к методам, методикам и средствам измерений.</a:t>
            </a:r>
          </a:p>
          <a:p>
            <a:pPr algn="l">
              <a:buFontTx/>
              <a:buChar char="•"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Организация, проводящая СУОТ проводит исследования (измерения) самостоятельно или с привлечением субподрядчика для проведения измерений факторов, предусмотренных пп. 12-14 и 24 ч.3, ст. 13 426-ФЗ</a:t>
            </a:r>
          </a:p>
          <a:p>
            <a:pPr algn="l">
              <a:buFontTx/>
              <a:buChar char="•"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Исследованию (измерению) подлежат:</a:t>
            </a:r>
          </a:p>
          <a:p>
            <a:pPr lvl="1" algn="l"/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физические факторы;</a:t>
            </a:r>
          </a:p>
          <a:p>
            <a:pPr lvl="1" algn="l"/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химические факторы;</a:t>
            </a:r>
          </a:p>
          <a:p>
            <a:pPr lvl="1" algn="l"/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биологические факторы;</a:t>
            </a:r>
          </a:p>
          <a:p>
            <a:pPr lvl="1" algn="l"/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тяжесть трудового процесса;</a:t>
            </a:r>
          </a:p>
          <a:p>
            <a:pPr lvl="1" algn="l"/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напряженность трудового процесса.</a:t>
            </a:r>
          </a:p>
          <a:p>
            <a:pPr algn="l">
              <a:buFontTx/>
              <a:buChar char="•"/>
            </a:pPr>
            <a:endParaRPr lang="ru-RU" sz="1200">
              <a:solidFill>
                <a:srgbClr val="FDE65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Стрелка вправо 5"/>
          <p:cNvSpPr>
            <a:spLocks noChangeArrowheads="1"/>
          </p:cNvSpPr>
          <p:nvPr/>
        </p:nvSpPr>
        <p:spPr bwMode="auto">
          <a:xfrm>
            <a:off x="3851275" y="1700213"/>
            <a:ext cx="720725" cy="574675"/>
          </a:xfrm>
          <a:prstGeom prst="rightArrow">
            <a:avLst>
              <a:gd name="adj1" fmla="val 53593"/>
              <a:gd name="adj2" fmla="val 3619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4572000" y="3681413"/>
            <a:ext cx="45720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 условий труда: 4 класса, 4 подкласса в рамках 3-го класса (вредные условия труда).</a:t>
            </a:r>
          </a:p>
          <a:p>
            <a:pPr algn="l">
              <a:buFontTx/>
              <a:buChar char="•"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Предусмотрена возможность снижения класса (подкласса): на одну степень – комиссией по представлению эксперта; более чем на одну ступень – по согласованию с территориальным органом Роспотребнадзора; </a:t>
            </a:r>
            <a:endParaRPr lang="ru-RU"/>
          </a:p>
        </p:txBody>
      </p:sp>
      <p:sp>
        <p:nvSpPr>
          <p:cNvPr id="2" name="Стрелка вправо 5"/>
          <p:cNvSpPr>
            <a:spLocks noChangeArrowheads="1"/>
          </p:cNvSpPr>
          <p:nvPr/>
        </p:nvSpPr>
        <p:spPr bwMode="auto">
          <a:xfrm>
            <a:off x="3851275" y="3933825"/>
            <a:ext cx="720725" cy="574675"/>
          </a:xfrm>
          <a:prstGeom prst="rightArrow">
            <a:avLst>
              <a:gd name="adj1" fmla="val 53593"/>
              <a:gd name="adj2" fmla="val 3619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Стрелка вправо 5"/>
          <p:cNvSpPr>
            <a:spLocks noChangeArrowheads="1"/>
          </p:cNvSpPr>
          <p:nvPr/>
        </p:nvSpPr>
        <p:spPr bwMode="auto">
          <a:xfrm>
            <a:off x="3851275" y="5445125"/>
            <a:ext cx="720725" cy="574675"/>
          </a:xfrm>
          <a:prstGeom prst="rightArrow">
            <a:avLst>
              <a:gd name="adj1" fmla="val 53593"/>
              <a:gd name="adj2" fmla="val 3619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4572000" y="5949950"/>
            <a:ext cx="457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Результатов исследований (измерений) и оценки условий труда оформляются в форме протокола</a:t>
            </a:r>
          </a:p>
        </p:txBody>
      </p:sp>
      <p:sp>
        <p:nvSpPr>
          <p:cNvPr id="21" name="Вертикальный свиток 20"/>
          <p:cNvSpPr>
            <a:spLocks noChangeArrowheads="1"/>
          </p:cNvSpPr>
          <p:nvPr/>
        </p:nvSpPr>
        <p:spPr bwMode="auto">
          <a:xfrm>
            <a:off x="7559675" y="6210300"/>
            <a:ext cx="1584325" cy="647700"/>
          </a:xfrm>
          <a:prstGeom prst="verticalScroll">
            <a:avLst>
              <a:gd name="adj" fmla="val 12500"/>
            </a:avLst>
          </a:prstGeom>
          <a:solidFill>
            <a:srgbClr val="FF6600"/>
          </a:solidFill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7775575" y="6308725"/>
            <a:ext cx="13684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Протокол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79388" y="115888"/>
            <a:ext cx="8785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ФОРМИРОВАНИЕ РЕЗУЛЬТАТОВ СОУТ</a:t>
            </a:r>
          </a:p>
        </p:txBody>
      </p:sp>
      <p:sp>
        <p:nvSpPr>
          <p:cNvPr id="69635" name="Текст 3"/>
          <p:cNvSpPr>
            <a:spLocks/>
          </p:cNvSpPr>
          <p:nvPr/>
        </p:nvSpPr>
        <p:spPr bwMode="auto">
          <a:xfrm>
            <a:off x="250825" y="1916113"/>
            <a:ext cx="2305050" cy="831850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Составление отчета</a:t>
            </a:r>
            <a:b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 проведении СОУТ</a:t>
            </a:r>
            <a:b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организацией,</a:t>
            </a:r>
            <a:b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проводящей СОУТ</a:t>
            </a:r>
          </a:p>
        </p:txBody>
      </p:sp>
      <p:sp>
        <p:nvSpPr>
          <p:cNvPr id="69636" name="Текст 3"/>
          <p:cNvSpPr>
            <a:spLocks/>
          </p:cNvSpPr>
          <p:nvPr/>
        </p:nvSpPr>
        <p:spPr bwMode="auto">
          <a:xfrm>
            <a:off x="250825" y="5876925"/>
            <a:ext cx="3008313" cy="649288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Подписание отчета членами комиссии по проведению СОУТ и утверждение председателем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419475" y="620713"/>
            <a:ext cx="5545138" cy="399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Содержание отчета: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сведения об организации, проводящей специальную оценку условий труда, с приложением копий документов, подтверждающих ее соответствие установленным требованиям;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перечень рабочих мест, на которых проводилась специальная оценка условий труда, с указанием вредных и (или) опасных производственных факторов, которые идентифицированы на данных рабочих местах;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карты специальной оценки условий труда, содержащие сведения об установленном экспертом организации, проводящей специальную оценку условий труда, классе (подклассе) условий труда на конкретных рабочих местах;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протоколы проведения исследований (испытаний) и измерений идентифицированных вредных и (или) опасных производственных факторов;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5) протоколы оценки эффективности средств индивидуальной защиты;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6) протокол комиссии, содержащий решение о невозможности проведения исследований (испытаний) и измерений по основанию, указанному в части 9 статьи 12 426-ФЗ (при наличии такого решения);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7) сводная ведомость специальной оценки условий труда;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8) перечень мероприятий по улучшению условий и охраны труда работников, на рабочих местах которых проводилась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специальная оценка условий труда;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9) заключения эксперта организации, проводящей специальную оценку условий труда.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635375" y="4868863"/>
            <a:ext cx="4859338" cy="685800"/>
          </a:xfrm>
          <a:prstGeom prst="rect">
            <a:avLst/>
          </a:prstGeom>
          <a:noFill/>
          <a:ln w="9525" algn="ctr">
            <a:solidFill>
              <a:srgbClr val="FF00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отношении рабочих мест, на которых вредные и (или) опасные производственные факторы не идентифицированы, в отчете о проведении специальной оценки условий труда указываются сведения, предусмотренные пунктами 1, 2 и 9</a:t>
            </a:r>
          </a:p>
        </p:txBody>
      </p:sp>
      <p:sp>
        <p:nvSpPr>
          <p:cNvPr id="6" name="Стрелка вправо 5"/>
          <p:cNvSpPr>
            <a:spLocks noChangeArrowheads="1"/>
          </p:cNvSpPr>
          <p:nvPr/>
        </p:nvSpPr>
        <p:spPr bwMode="auto">
          <a:xfrm>
            <a:off x="2627313" y="1989138"/>
            <a:ext cx="720725" cy="574675"/>
          </a:xfrm>
          <a:prstGeom prst="rightArrow">
            <a:avLst>
              <a:gd name="adj1" fmla="val 53593"/>
              <a:gd name="adj2" fmla="val 3619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Стрелка вправо 5"/>
          <p:cNvSpPr>
            <a:spLocks noChangeArrowheads="1"/>
          </p:cNvSpPr>
          <p:nvPr/>
        </p:nvSpPr>
        <p:spPr bwMode="auto">
          <a:xfrm>
            <a:off x="3348038" y="5876925"/>
            <a:ext cx="720725" cy="574675"/>
          </a:xfrm>
          <a:prstGeom prst="rightArrow">
            <a:avLst>
              <a:gd name="adj1" fmla="val 53593"/>
              <a:gd name="adj2" fmla="val 3619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9641" name="Picture 9" descr="MC90043395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76250"/>
            <a:ext cx="1223962" cy="1223963"/>
          </a:xfrm>
          <a:prstGeom prst="rect">
            <a:avLst/>
          </a:prstGeom>
          <a:noFill/>
        </p:spPr>
      </p:pic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1619250" y="4221163"/>
            <a:ext cx="1295400" cy="1439862"/>
            <a:chOff x="2160" y="1440"/>
            <a:chExt cx="856" cy="856"/>
          </a:xfrm>
        </p:grpSpPr>
        <p:pic>
          <p:nvPicPr>
            <p:cNvPr id="69643" name="Picture 11" descr="MC900432625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60" y="1440"/>
              <a:ext cx="584" cy="584"/>
            </a:xfrm>
            <a:prstGeom prst="rect">
              <a:avLst/>
            </a:prstGeom>
            <a:noFill/>
          </p:spPr>
        </p:pic>
        <p:grpSp>
          <p:nvGrpSpPr>
            <p:cNvPr id="69644" name="Group 12"/>
            <p:cNvGrpSpPr>
              <a:grpSpLocks/>
            </p:cNvGrpSpPr>
            <p:nvPr/>
          </p:nvGrpSpPr>
          <p:grpSpPr bwMode="auto">
            <a:xfrm>
              <a:off x="2296" y="1576"/>
              <a:ext cx="720" cy="720"/>
              <a:chOff x="2296" y="1576"/>
              <a:chExt cx="720" cy="720"/>
            </a:xfrm>
          </p:grpSpPr>
          <p:pic>
            <p:nvPicPr>
              <p:cNvPr id="69645" name="Picture 13" descr="MC900432625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296" y="1576"/>
                <a:ext cx="584" cy="584"/>
              </a:xfrm>
              <a:prstGeom prst="rect">
                <a:avLst/>
              </a:prstGeom>
              <a:noFill/>
            </p:spPr>
          </p:pic>
          <p:pic>
            <p:nvPicPr>
              <p:cNvPr id="69646" name="Picture 14" descr="MC900432625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32" y="1712"/>
                <a:ext cx="584" cy="584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69647" name="Picture 15" descr="MC900434888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437063"/>
            <a:ext cx="936625" cy="936625"/>
          </a:xfrm>
          <a:prstGeom prst="rect">
            <a:avLst/>
          </a:prstGeom>
          <a:noFill/>
        </p:spPr>
      </p:pic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3851275" y="5589588"/>
            <a:ext cx="50038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случае несогласия члена комиссии с результатами СОУТ,</a:t>
            </a:r>
            <a:b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он имеет право изложить мотивированное особое мнение.</a:t>
            </a:r>
          </a:p>
        </p:txBody>
      </p:sp>
      <p:sp>
        <p:nvSpPr>
          <p:cNvPr id="21" name="Вертикальный свиток 20"/>
          <p:cNvSpPr>
            <a:spLocks noChangeArrowheads="1"/>
          </p:cNvSpPr>
          <p:nvPr/>
        </p:nvSpPr>
        <p:spPr bwMode="auto">
          <a:xfrm>
            <a:off x="6732588" y="6021388"/>
            <a:ext cx="1584325" cy="720725"/>
          </a:xfrm>
          <a:prstGeom prst="verticalScroll">
            <a:avLst>
              <a:gd name="adj" fmla="val 12500"/>
            </a:avLst>
          </a:prstGeom>
          <a:solidFill>
            <a:srgbClr val="FF6600"/>
          </a:solidFill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6948488" y="6237288"/>
            <a:ext cx="11525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00013" y="44450"/>
            <a:ext cx="8648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ИНФОРМИРОВАНИЕ (ПЕРЕДАЧА ДАННЫХ) О РЕЗУЛЬТАТАХ СОУТ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555875" y="836613"/>
            <a:ext cx="6048375" cy="1079500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/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Ознакомление работников с результатами проведения СОУТ на их рабочих местах под роспись </a:t>
            </a:r>
            <a:r>
              <a:rPr lang="ru-RU" sz="1600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срок не позднее чем тридцать календарных дней</a:t>
            </a: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 дня утверждения отчета о проведении специальной оценки условий труда.</a:t>
            </a:r>
          </a:p>
        </p:txBody>
      </p:sp>
      <p:pic>
        <p:nvPicPr>
          <p:cNvPr id="70660" name="Picture 4" descr="MC90043488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060575"/>
            <a:ext cx="1512888" cy="1512888"/>
          </a:xfrm>
          <a:prstGeom prst="rect">
            <a:avLst/>
          </a:prstGeom>
          <a:noFill/>
        </p:spPr>
      </p:pic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555875" y="2133600"/>
            <a:ext cx="6048375" cy="1812925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/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Размещение на своем официальном сайте в информационно-телекоммуникационной сети "Интернет" (при наличии такого сайта) сводных данных о результатах проведения СОУТ в части установления классов (подклассов) условий труда на рабочих местах и перечня мероприятий по улучшению условий и охраны труда работников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07950" y="3573463"/>
            <a:ext cx="2339975" cy="58102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Работодатель организует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555875" y="4941888"/>
            <a:ext cx="6048375" cy="1323975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/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Передача данных о результатах СОУТ в Федеральную государственную информационную систему учета результатов проведения специальной оценки условий труда организацией, проводящей специальную оценку условий труда </a:t>
            </a:r>
            <a:r>
              <a:rPr lang="ru-RU" sz="1600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(с 01.01.2016)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555875" y="4149725"/>
            <a:ext cx="6048375" cy="590550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Представление данных в территориальный орган Роструда </a:t>
            </a:r>
            <a:r>
              <a:rPr lang="ru-RU" sz="1600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(до 01.01.2016)</a:t>
            </a: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025650" y="44450"/>
            <a:ext cx="4799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ЭКСПЕРТЫ ПО ПРОВЕДЕНИЮ СОУТ</a:t>
            </a:r>
          </a:p>
        </p:txBody>
      </p:sp>
      <p:pic>
        <p:nvPicPr>
          <p:cNvPr id="71683" name="Picture 3" descr="MC90043395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44450"/>
            <a:ext cx="1728788" cy="1728788"/>
          </a:xfrm>
          <a:prstGeom prst="rect">
            <a:avLst/>
          </a:prstGeom>
          <a:noFill/>
        </p:spPr>
      </p:pic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23850" y="1484313"/>
            <a:ext cx="2916238" cy="835025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Соответствие требованиям, предъявляемым к экспертам </a:t>
            </a:r>
            <a:b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ч. 3 ст. 20 426-ФЗ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348038" y="5373688"/>
            <a:ext cx="2952750" cy="1079500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Внесение сведений об экспертах в реестр экспертов организаций, проводящих СОУТ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23850" y="3933825"/>
            <a:ext cx="2916238" cy="1079500"/>
          </a:xfrm>
          <a:prstGeom prst="rect">
            <a:avLst/>
          </a:prstGeom>
          <a:noFill/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Прохождение аттестации на право выполнения работ по специальной оценке условий труда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671888" y="692150"/>
            <a:ext cx="4572000" cy="283527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ru-RU" sz="15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Соответствие кандидата в эксперты требованиям 426-ФЗ подтверждается документами и сведениями;</a:t>
            </a:r>
          </a:p>
          <a:p>
            <a:pPr algn="l">
              <a:buFontTx/>
              <a:buChar char="•"/>
            </a:pPr>
            <a:r>
              <a:rPr lang="ru-RU" sz="15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Обучение по дополнительной профессиональной программе осуществляется в соответствиями с требованиями Федерального закона «Об образовании в Российской Федерации» и нормативными правовыми актами, принятыми в его развитие (наличие ДПП, договора на оказание платных образовательных услуг, документа о квалификации (удостоверение или диплом)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3670300" y="3789363"/>
            <a:ext cx="5222875" cy="118745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15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Аттестация проходит в аттестационных комиссиях по одной или нескольким областям проведения работ по СОУТ: идентификация потенциально вредных и (или) опасных факторов, оценка физических факторов, оценка химических факторов, оценка биологических факторов, оценка факторов трудового процесса</a:t>
            </a:r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1258888" y="2420938"/>
            <a:ext cx="865187" cy="1152525"/>
          </a:xfrm>
          <a:prstGeom prst="downArrow">
            <a:avLst>
              <a:gd name="adj1" fmla="val 50000"/>
              <a:gd name="adj2" fmla="val 33303"/>
            </a:avLst>
          </a:prstGeom>
          <a:solidFill>
            <a:srgbClr val="FF6600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 rot="5400000">
            <a:off x="1601788" y="4959350"/>
            <a:ext cx="1404937" cy="1655763"/>
          </a:xfrm>
          <a:custGeom>
            <a:avLst/>
            <a:gdLst>
              <a:gd name="G0" fmla="+- 9909 0 0"/>
              <a:gd name="G1" fmla="+- 18500 0 0"/>
              <a:gd name="G2" fmla="+- 6906 0 0"/>
              <a:gd name="G3" fmla="*/ 9909 1 2"/>
              <a:gd name="G4" fmla="+- G3 10800 0"/>
              <a:gd name="G5" fmla="+- 21600 9909 18500"/>
              <a:gd name="G6" fmla="+- 18500 6906 0"/>
              <a:gd name="G7" fmla="*/ G6 1 2"/>
              <a:gd name="G8" fmla="*/ 185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00 1 2"/>
              <a:gd name="G15" fmla="+- G5 0 G4"/>
              <a:gd name="G16" fmla="+- G0 0 G4"/>
              <a:gd name="G17" fmla="*/ G2 G15 G16"/>
              <a:gd name="T0" fmla="*/ 15755 w 21600"/>
              <a:gd name="T1" fmla="*/ 0 h 21600"/>
              <a:gd name="T2" fmla="*/ 9909 w 21600"/>
              <a:gd name="T3" fmla="*/ 6906 h 21600"/>
              <a:gd name="T4" fmla="*/ 0 w 21600"/>
              <a:gd name="T5" fmla="*/ 18395 h 21600"/>
              <a:gd name="T6" fmla="*/ 9250 w 21600"/>
              <a:gd name="T7" fmla="*/ 21600 h 21600"/>
              <a:gd name="T8" fmla="*/ 18500 w 21600"/>
              <a:gd name="T9" fmla="*/ 14832 h 21600"/>
              <a:gd name="T10" fmla="*/ 21600 w 21600"/>
              <a:gd name="T11" fmla="*/ 690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755" y="0"/>
                </a:moveTo>
                <a:lnTo>
                  <a:pt x="9909" y="6906"/>
                </a:lnTo>
                <a:lnTo>
                  <a:pt x="13009" y="6906"/>
                </a:lnTo>
                <a:lnTo>
                  <a:pt x="13009" y="15189"/>
                </a:lnTo>
                <a:lnTo>
                  <a:pt x="0" y="15189"/>
                </a:lnTo>
                <a:lnTo>
                  <a:pt x="0" y="21600"/>
                </a:lnTo>
                <a:lnTo>
                  <a:pt x="18500" y="21600"/>
                </a:lnTo>
                <a:lnTo>
                  <a:pt x="18500" y="6906"/>
                </a:lnTo>
                <a:lnTo>
                  <a:pt x="21600" y="6906"/>
                </a:lnTo>
                <a:close/>
              </a:path>
            </a:pathLst>
          </a:custGeom>
          <a:solidFill>
            <a:srgbClr val="FF6600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339975" y="115888"/>
            <a:ext cx="41386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ЭКСПЕРТИЗА КАЧЕСТВА СОУТ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50825" y="546100"/>
            <a:ext cx="8642350" cy="259715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marL="342900" indent="-342900" algn="l"/>
            <a:r>
              <a:rPr lang="ru-RU" sz="20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Экспертиза качества проведения СОУТ осуществляется:</a:t>
            </a:r>
          </a:p>
          <a:p>
            <a:pPr marL="800100" lvl="1" indent="-342900" algn="l">
              <a:buFontTx/>
              <a:buChar char="•"/>
            </a:pP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 представлениям территориальных органов Роструда в связи с осуществлением мероприятий по государственному контролю (надзору) за соблюдением требований настоящего Федерального закона, в том числе на основании заявлений работников, профессиональных союзов, их объединений, иных уполномоченных работниками представительных органов, а также работодателей, их объединений, страховщиков;</a:t>
            </a:r>
          </a:p>
          <a:p>
            <a:pPr marL="800100" lvl="1" indent="-342900" algn="l">
              <a:buFontTx/>
              <a:buChar char="•"/>
            </a:pPr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 поданным непосредственно в орган, уполномоченный на проведение экспертизы качества специальной оценки условий труда, заявлениям работников, профессиональных союзов, их объединений, иных уполномоченных работниками представительных органов, а также работодателей, их объединений, страховщиков.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23850" y="3860800"/>
            <a:ext cx="8629650" cy="33655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Экспертиза качества проведения СОУТ осуществляется в рамках ГЭУТ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23850" y="4292600"/>
            <a:ext cx="8569325" cy="58102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Разногласия по вопросам экспертизы качества СОУТ рассматриваются Минтрудом России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23850" y="5013325"/>
            <a:ext cx="8497888" cy="131445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0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Разногласия по вопросам проведения СОУТ, несогласие работника с результатами проведения специальной оценки условий труда на его рабочем месте, а также жалобы работодателя на действия (бездействие) организации, проводящей СОУТ, рассматриваются Рострудом и его территориальными органами.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713787" cy="62658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i="1">
                <a:solidFill>
                  <a:srgbClr val="FC0404"/>
                </a:solidFill>
              </a:rPr>
              <a:t>КоАП. Статья</a:t>
            </a:r>
            <a:r>
              <a:rPr lang="ru-RU" sz="1400" i="1">
                <a:solidFill>
                  <a:srgbClr val="FC0404"/>
                </a:solidFill>
                <a:latin typeface="Calibri"/>
              </a:rPr>
              <a:t> </a:t>
            </a:r>
            <a:r>
              <a:rPr lang="ru-RU" sz="1400" i="1">
                <a:solidFill>
                  <a:srgbClr val="FC0404"/>
                </a:solidFill>
              </a:rPr>
              <a:t>14.54. Нарушение установленного порядка проведения специальной оценки условий труда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Arial" charset="0"/>
              <a:buNone/>
            </a:pPr>
            <a:r>
              <a:rPr lang="ru-RU" sz="1400" i="1">
                <a:solidFill>
                  <a:srgbClr val="FDE65D"/>
                </a:solidFill>
              </a:rPr>
              <a:t>1. Нарушение организацией, проводившей специальную оценку условий труда, установленного порядка проведения специальной оценки условий труда </a:t>
            </a:r>
            <a:r>
              <a:rPr lang="ru-RU" sz="1400" i="1">
                <a:solidFill>
                  <a:srgbClr val="FDE65D"/>
                </a:solidFill>
                <a:latin typeface="Calibri"/>
              </a:rPr>
              <a:t>–</a:t>
            </a:r>
            <a:r>
              <a:rPr lang="ru-RU" sz="1400" i="1">
                <a:solidFill>
                  <a:srgbClr val="FDE65D"/>
                </a:solidFill>
              </a:rPr>
              <a:t> </a:t>
            </a:r>
          </a:p>
          <a:p>
            <a:pPr lvl="2"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ru-RU" sz="1400" i="1">
                <a:solidFill>
                  <a:srgbClr val="FDE65D"/>
                </a:solidFill>
              </a:rPr>
              <a:t>влечет наложение административного штрафа на должностных лиц в размере от двадцати тысяч до тридцати тысяч рублей; на юридических лиц - от семидесяти тысяч до ста тысяч рублей.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Arial" charset="0"/>
              <a:buNone/>
            </a:pPr>
            <a:r>
              <a:rPr lang="ru-RU" sz="1400" i="1">
                <a:solidFill>
                  <a:srgbClr val="FDE65D"/>
                </a:solidFill>
              </a:rPr>
              <a:t>2. Совершение административного правонарушения, предусмотренного частью</a:t>
            </a:r>
            <a:r>
              <a:rPr lang="ru-RU" sz="1400" i="1">
                <a:solidFill>
                  <a:srgbClr val="FDE65D"/>
                </a:solidFill>
                <a:latin typeface="Calibri"/>
              </a:rPr>
              <a:t> </a:t>
            </a:r>
            <a:r>
              <a:rPr lang="ru-RU" sz="1400" i="1">
                <a:solidFill>
                  <a:srgbClr val="FDE65D"/>
                </a:solidFill>
              </a:rPr>
              <a:t>1 настоящей статьи, лицом, ранее подвергнутым административному наказанию за аналогичное административное правонарушение, -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ru-RU" sz="1400" i="1">
                <a:solidFill>
                  <a:srgbClr val="FDE65D"/>
                </a:solidFill>
              </a:rPr>
              <a:t>влечет наложение административного штрафа на должностных лиц в размере от сорока тысяч до пятидесяти тысяч рублей или дисквалификацию на срок от одного</a:t>
            </a:r>
            <a:r>
              <a:rPr lang="ru-RU" sz="1400" i="1">
                <a:solidFill>
                  <a:srgbClr val="FDE65D"/>
                </a:solidFill>
                <a:latin typeface="Calibri"/>
              </a:rPr>
              <a:t> </a:t>
            </a:r>
            <a:r>
              <a:rPr lang="ru-RU" sz="1400" i="1">
                <a:solidFill>
                  <a:srgbClr val="FDE65D"/>
                </a:solidFill>
              </a:rPr>
              <a:t>года до трех лет; на юридических лиц - в размере от ста тысяч до двухсот тысяч рублей или административное приостановление деятельности на срок до девяноста суток.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i="1">
                <a:solidFill>
                  <a:srgbClr val="FC0404"/>
                </a:solidFill>
              </a:rPr>
              <a:t>ТК РФ. Ст. 356. Полномочия федеральной инспекции труда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Arial" charset="0"/>
              <a:buChar char="•"/>
            </a:pPr>
            <a:r>
              <a:rPr lang="ru-RU" sz="1400" i="1">
                <a:solidFill>
                  <a:srgbClr val="FDE65D"/>
                </a:solidFill>
              </a:rPr>
              <a:t>направляет в федеральный орган исполнительной власти, осуществляющий функции по выработке государственной политики и нормативно-правовому регулированию в сфере труда, предложение об аннулировании сертификата эксперта на право выполнения работ по специальной оценке условий труда в связи с допускаемым этим экспертом нарушением законодательства о специальной оценке условий труда;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Tx/>
              <a:buFont typeface="Arial" charset="0"/>
              <a:buChar char="•"/>
            </a:pPr>
            <a:r>
              <a:rPr lang="ru-RU" sz="1400" i="1">
                <a:solidFill>
                  <a:srgbClr val="FDE65D"/>
                </a:solidFill>
              </a:rPr>
              <a:t>направляет в национальный орган по аккредитации представления о приостановке действия аттестата аккредитации организации, проводящей специальную оценку условий труда и допускающей нарушение требований законодательства о специальной оценке условий труда.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400" i="1">
              <a:solidFill>
                <a:srgbClr val="FDE65D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07950" y="0"/>
            <a:ext cx="9036050" cy="366713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b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ОТВЕТСТВЕННОСТЬ ЗА НАРУШЕНИЙ ТРЕБОВАНИЙ ЗАКОНОДАТЕЛЬСТВА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333375"/>
            <a:ext cx="8713788" cy="198278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lvl="1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Arial" charset="0"/>
              <a:buNone/>
            </a:pPr>
            <a:r>
              <a:rPr lang="ru-RU" sz="1400" i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Нарушение работодателем установленного порядка проведения специальной оценки условий труда на рабочих местах или ее непроведение - влечет предупреждение или наложение административного штрафа на должностных лиц в размере от пяти тысяч до десяти тысяч рублей; на лиц, осуществляющих предпринимательскую деятельность без образования юридического лица, - от пяти тысяч до десяти тысяч рублей; на юридических лиц - от шестидесяти тысяч до восьмидесяти тысяч рублей.</a:t>
            </a:r>
          </a:p>
          <a:p>
            <a:pPr lvl="4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Arial" charset="0"/>
              <a:buNone/>
            </a:pPr>
            <a:r>
              <a:rPr lang="ru-RU" sz="14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КоАП. Статья 5.27.1. Нарушение государственных нормативных требований охраны труда, содержащихся в федеральных законах и иных нормативных правовых актах Российской Федерации</a:t>
            </a:r>
          </a:p>
          <a:p>
            <a:pPr>
              <a:spcBef>
                <a:spcPct val="50000"/>
              </a:spcBef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FDE65D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229600" cy="45339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i="1">
                <a:solidFill>
                  <a:srgbClr val="FDE65D"/>
                </a:solidFill>
              </a:rPr>
              <a:t>Начальник центральной лаборатории </a:t>
            </a:r>
            <a:br>
              <a:rPr lang="ru-RU" sz="2400" i="1">
                <a:solidFill>
                  <a:srgbClr val="FDE65D"/>
                </a:solidFill>
              </a:rPr>
            </a:br>
            <a:r>
              <a:rPr lang="ru-RU" sz="2400" i="1">
                <a:solidFill>
                  <a:srgbClr val="FDE65D"/>
                </a:solidFill>
              </a:rPr>
              <a:t>научно-методического сопровождения Государственной экспертизы условий труда</a:t>
            </a:r>
          </a:p>
          <a:p>
            <a:pPr algn="ctr">
              <a:buFont typeface="Wingdings" pitchFamily="2" charset="2"/>
              <a:buNone/>
            </a:pPr>
            <a:r>
              <a:rPr lang="ru-RU" sz="2400" i="1">
                <a:solidFill>
                  <a:srgbClr val="FDE65D"/>
                </a:solidFill>
              </a:rPr>
              <a:t>ФГБУ «ВНИИ охраны и экономики труда»</a:t>
            </a:r>
          </a:p>
          <a:p>
            <a:pPr algn="ctr">
              <a:buFont typeface="Wingdings" pitchFamily="2" charset="2"/>
              <a:buNone/>
            </a:pPr>
            <a:endParaRPr lang="ru-RU" sz="2400" i="1">
              <a:solidFill>
                <a:srgbClr val="FDE65D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2400" i="1">
                <a:solidFill>
                  <a:srgbClr val="FC0404"/>
                </a:solidFill>
              </a:rPr>
              <a:t>Любимов Андрей Андреевич</a:t>
            </a:r>
          </a:p>
          <a:p>
            <a:pPr algn="ctr">
              <a:buFont typeface="Wingdings" pitchFamily="2" charset="2"/>
              <a:buNone/>
            </a:pPr>
            <a:endParaRPr lang="ru-RU" sz="2400" i="1">
              <a:solidFill>
                <a:srgbClr val="FC0404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2400" i="1">
                <a:solidFill>
                  <a:srgbClr val="FDE65D"/>
                </a:solidFill>
              </a:rPr>
              <a:t>Тел: (499) 164-93-60</a:t>
            </a:r>
          </a:p>
          <a:p>
            <a:pPr algn="ctr">
              <a:buFont typeface="Wingdings" pitchFamily="2" charset="2"/>
              <a:buNone/>
            </a:pPr>
            <a:r>
              <a:rPr lang="ru-RU" sz="2400" i="1">
                <a:solidFill>
                  <a:srgbClr val="FDE65D"/>
                </a:solidFill>
              </a:rPr>
              <a:t>Е</a:t>
            </a:r>
            <a:r>
              <a:rPr lang="en-US" sz="2400" i="1">
                <a:solidFill>
                  <a:srgbClr val="FDE65D"/>
                </a:solidFill>
              </a:rPr>
              <a:t>-mail</a:t>
            </a:r>
            <a:r>
              <a:rPr lang="ru-RU" sz="2400" i="1">
                <a:solidFill>
                  <a:srgbClr val="FDE65D"/>
                </a:solidFill>
              </a:rPr>
              <a:t>: </a:t>
            </a:r>
            <a:r>
              <a:rPr lang="en-US" sz="2400" i="1">
                <a:solidFill>
                  <a:srgbClr val="FDE65D"/>
                </a:solidFill>
              </a:rPr>
              <a:t>alyubimov@vcot.info</a:t>
            </a:r>
            <a:endParaRPr lang="ru-RU" sz="2400" i="1">
              <a:solidFill>
                <a:srgbClr val="FDE6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3200" b="1">
                <a:solidFill>
                  <a:srgbClr val="FDE65D"/>
                </a:solidFill>
              </a:rPr>
              <a:t>Специальная оценка условий труда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81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 b="1">
                <a:solidFill>
                  <a:srgbClr val="FDE65D"/>
                </a:solidFill>
              </a:rPr>
              <a:t>Федеральный закон от 28.12.2013 г. </a:t>
            </a:r>
            <a:r>
              <a:rPr lang="ru-RU" sz="1700" b="1">
                <a:solidFill>
                  <a:srgbClr val="FC0404"/>
                </a:solidFill>
              </a:rPr>
              <a:t>№426-ФЗ</a:t>
            </a:r>
            <a:r>
              <a:rPr lang="ru-RU" sz="1700" b="1">
                <a:solidFill>
                  <a:srgbClr val="FDE65D"/>
                </a:solidFill>
              </a:rPr>
              <a:t> </a:t>
            </a:r>
            <a:br>
              <a:rPr lang="ru-RU" sz="1700" b="1">
                <a:solidFill>
                  <a:srgbClr val="FDE65D"/>
                </a:solidFill>
              </a:rPr>
            </a:br>
            <a:r>
              <a:rPr lang="ru-RU" sz="1700" b="1">
                <a:solidFill>
                  <a:srgbClr val="FDE65D"/>
                </a:solidFill>
              </a:rPr>
              <a:t>«О специальной оценке условий труда»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>
              <a:solidFill>
                <a:srgbClr val="FDE65D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700" b="1">
                <a:solidFill>
                  <a:srgbClr val="FDE65D"/>
                </a:solidFill>
              </a:rPr>
              <a:t>Приказ Минтруда России </a:t>
            </a:r>
            <a:r>
              <a:rPr lang="ru-RU" sz="1700" b="1">
                <a:solidFill>
                  <a:srgbClr val="FC0404"/>
                </a:solidFill>
              </a:rPr>
              <a:t>№33н</a:t>
            </a:r>
            <a:r>
              <a:rPr lang="ru-RU" sz="1700" b="1">
                <a:solidFill>
                  <a:srgbClr val="FDE65D"/>
                </a:solidFill>
              </a:rPr>
              <a:t> от 24 января 2014 г.</a:t>
            </a:r>
            <a:br>
              <a:rPr lang="ru-RU" sz="1700" b="1">
                <a:solidFill>
                  <a:srgbClr val="FDE65D"/>
                </a:solidFill>
              </a:rPr>
            </a:br>
            <a:r>
              <a:rPr lang="ru-RU" sz="1700" b="1">
                <a:solidFill>
                  <a:srgbClr val="FDE65D"/>
                </a:solidFill>
              </a:rPr>
              <a:t>«Об утверждении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>
              <a:solidFill>
                <a:srgbClr val="FDE65D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700" b="1">
                <a:solidFill>
                  <a:srgbClr val="FDE65D"/>
                </a:solidFill>
              </a:rPr>
              <a:t>Приказ Минтруда России </a:t>
            </a:r>
            <a:r>
              <a:rPr lang="ru-RU" sz="1700" b="1">
                <a:solidFill>
                  <a:srgbClr val="FC0404"/>
                </a:solidFill>
              </a:rPr>
              <a:t>№32н</a:t>
            </a:r>
            <a:r>
              <a:rPr lang="ru-RU" sz="1700" b="1">
                <a:solidFill>
                  <a:srgbClr val="FDE65D"/>
                </a:solidFill>
              </a:rPr>
              <a:t> от 24 января 2014 г.</a:t>
            </a:r>
            <a:br>
              <a:rPr lang="ru-RU" sz="1700" b="1">
                <a:solidFill>
                  <a:srgbClr val="FDE65D"/>
                </a:solidFill>
              </a:rPr>
            </a:br>
            <a:r>
              <a:rPr lang="ru-RU" sz="1700" b="1">
                <a:solidFill>
                  <a:srgbClr val="FDE65D"/>
                </a:solidFill>
              </a:rPr>
              <a:t>«Об утверждении формы сертификата эксперта на право выполнения работ по специальной оценке условий труда, технических требований к нему,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экспертов организаций, проводящих специальную оценку условий труда»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>
              <a:solidFill>
                <a:srgbClr val="FDE65D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700" b="1">
                <a:solidFill>
                  <a:srgbClr val="FDE65D"/>
                </a:solidFill>
              </a:rPr>
              <a:t>Приказ Минтруда России </a:t>
            </a:r>
            <a:r>
              <a:rPr lang="ru-RU" sz="1700" b="1">
                <a:solidFill>
                  <a:srgbClr val="FC0404"/>
                </a:solidFill>
              </a:rPr>
              <a:t>№ 80н</a:t>
            </a:r>
            <a:r>
              <a:rPr lang="ru-RU" sz="1700" b="1">
                <a:solidFill>
                  <a:srgbClr val="FDE65D"/>
                </a:solidFill>
              </a:rPr>
              <a:t> от 07 февраля 2014 «О форме и порядке подачи декларации соответствия условий труда государственным нормативным требованиям охраны труда, Порядке формирования и ведения реестра деклараций соответствия условий труда государственным нормативным требованиям охраны труда»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>
              <a:solidFill>
                <a:srgbClr val="FDE6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r>
              <a:rPr lang="ru-RU" sz="2400">
                <a:solidFill>
                  <a:srgbClr val="FDE65D"/>
                </a:solidFill>
              </a:rPr>
              <a:t>Нормативные правовые акты </a:t>
            </a:r>
            <a:br>
              <a:rPr lang="ru-RU" sz="2400">
                <a:solidFill>
                  <a:srgbClr val="FDE65D"/>
                </a:solidFill>
              </a:rPr>
            </a:br>
            <a:r>
              <a:rPr lang="ru-RU" sz="2400">
                <a:solidFill>
                  <a:srgbClr val="FDE65D"/>
                </a:solidFill>
              </a:rPr>
              <a:t>в развитие положений Федерального закона №426-ФЗ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81587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r>
              <a:rPr lang="ru-RU" sz="1400">
                <a:solidFill>
                  <a:srgbClr val="FDE65D"/>
                </a:solidFill>
              </a:rPr>
              <a:t>Приказ Минтруда России «Об утверждении Порядка проведения государственной экспертизы условий труда»;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>
              <a:solidFill>
                <a:srgbClr val="FDE65D"/>
              </a:solidFill>
            </a:endParaRP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r>
              <a:rPr lang="ru-RU" sz="1400">
                <a:solidFill>
                  <a:srgbClr val="FDE65D"/>
                </a:solidFill>
              </a:rPr>
              <a:t>Приказ Минтруда России «Об утверждении порядка передачи результатов проведения специальной оценки условий труда»;</a:t>
            </a: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endParaRPr lang="ru-RU" sz="1400">
              <a:solidFill>
                <a:srgbClr val="FDE65D"/>
              </a:solidFill>
            </a:endParaRP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r>
              <a:rPr lang="ru-RU" sz="1400">
                <a:solidFill>
                  <a:srgbClr val="FDE65D"/>
                </a:solidFill>
              </a:rPr>
              <a:t>Приказ Минтруда России «Об утверждении Методики снижения класса (подкласса) условий труда при применении работниками, занятыми на работах с вредными условиями труда, эффективных средств индивидуальной защиты»;</a:t>
            </a: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endParaRPr lang="ru-RU" sz="1400">
              <a:solidFill>
                <a:srgbClr val="FDE65D"/>
              </a:solidFill>
            </a:endParaRP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r>
              <a:rPr lang="ru-RU" sz="1400">
                <a:solidFill>
                  <a:srgbClr val="FDE65D"/>
                </a:solidFill>
              </a:rPr>
              <a:t>Приказ Минтруда России «Об утверждении методических рекомендаций по определению  размера платы за проведение экспертизы качества специальной оценки условий труда»;</a:t>
            </a: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endParaRPr lang="ru-RU" sz="1400">
              <a:solidFill>
                <a:srgbClr val="FDE65D"/>
              </a:solidFill>
            </a:endParaRP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r>
              <a:rPr lang="ru-RU" sz="1400">
                <a:solidFill>
                  <a:srgbClr val="FDE65D"/>
                </a:solidFill>
              </a:rPr>
              <a:t>Приказ Минтруда России «Об утверждении Порядка проведения аттестационного испытания с целью получения сертификата эксперта на право выполнения работ по специальной оценке условий труда»;</a:t>
            </a: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endParaRPr lang="ru-RU" sz="1400">
              <a:solidFill>
                <a:srgbClr val="FDE65D"/>
              </a:solidFill>
            </a:endParaRP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r>
              <a:rPr lang="ru-RU" sz="1400">
                <a:solidFill>
                  <a:srgbClr val="FDE65D"/>
                </a:solidFill>
              </a:rPr>
              <a:t>Приказ Минтруда России «О создании комиссии по рассмотрению апелляций на результаты прохождения аттестационного испытания на право выполнения работ по специальной оценке условий труда»;</a:t>
            </a: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endParaRPr lang="ru-RU" sz="1400">
              <a:solidFill>
                <a:srgbClr val="FDE65D"/>
              </a:solidFill>
            </a:endParaRP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Char char="ü"/>
            </a:pPr>
            <a:r>
              <a:rPr lang="ru-RU" sz="1400">
                <a:solidFill>
                  <a:srgbClr val="FDE65D"/>
                </a:solidFill>
              </a:rPr>
              <a:t>Приказ Минтруда России «О внесении изменений в нормативные правовые акты Министерства труда и социального развития Российской Федерации, Министерства здравоохранения и социального развития Российской Федерации и признании утратившими силу отдельных положений нормативных правовых актов Министерства труда Российской Федерации, Министерства труда и социального развития Российской Федерации» (не требуется государственная регистрация в Минюсте России)».</a:t>
            </a:r>
          </a:p>
          <a:p>
            <a:pPr>
              <a:lnSpc>
                <a:spcPct val="80000"/>
              </a:lnSpc>
              <a:buClr>
                <a:srgbClr val="FC0404"/>
              </a:buClr>
              <a:buSzPct val="135000"/>
              <a:buFont typeface="Wingdings" pitchFamily="2" charset="2"/>
              <a:buNone/>
            </a:pPr>
            <a:endParaRPr lang="ru-RU" sz="1400">
              <a:solidFill>
                <a:srgbClr val="FDE6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/>
          <a:lstStyle/>
          <a:p>
            <a:r>
              <a:rPr lang="ru-RU" sz="3200" b="1">
                <a:solidFill>
                  <a:srgbClr val="FDE65D"/>
                </a:solidFill>
              </a:rPr>
              <a:t>ПРИМЕНЕНИЕ РЕЗУЛЬТАТОВ СОУТ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type="body" idx="1"/>
          </p:nvPr>
        </p:nvSpPr>
        <p:spPr>
          <a:xfrm>
            <a:off x="107950" y="549275"/>
            <a:ext cx="4248150" cy="5613400"/>
          </a:xfrm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i="1">
                <a:solidFill>
                  <a:srgbClr val="FDE65D"/>
                </a:solidFill>
              </a:rPr>
              <a:t>СПЕЦИАЛЬНАЯ ОЦЕНКА УСЛОВИЙ ТРУДА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разработки и реализации мероприятий, направленных на улучшение условий труда работников;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информирования работников об условиях труда на рабочих местах, о существующем риске повреждения их здоровья, о мерах по защите от воздействия вредных и (или) опасных производственных факторов и о полагающихся работникам, занятым на работах с вредными и (или) опасными условиями труда, гарантиях и компенсациях;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обеспечения работников средствами индивидуальной защиты, а также оснащения рабочих мест средствами коллективной защиты;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осуществления контроля за состоянием условий труда на рабочих местах;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организации в случаях, установленных законодательством Российской Федерации, обязательных предварительных (при поступлении на работу) и периодических (в течение трудовой деятельности) медицинских осмотров работников;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установления работникам предусмотренных Трудовым кодексом Российской Федерации </a:t>
            </a:r>
            <a:r>
              <a:rPr lang="ru-RU" sz="900" i="1">
                <a:solidFill>
                  <a:srgbClr val="FC0404"/>
                </a:solidFill>
              </a:rPr>
              <a:t>гарантий и компенсаций</a:t>
            </a:r>
            <a:r>
              <a:rPr lang="ru-RU" sz="900" i="1">
                <a:solidFill>
                  <a:srgbClr val="FDE65D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C0404"/>
                </a:solidFill>
              </a:rPr>
              <a:t>установления дополнительного тарифа страховых взносов в Пенсионный фонд Российской Федерации с учетом класса (подкласса) условий труда на рабочем месте;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расчета скидок (надбавок) к страховому тарифу на обязательное социальное страхование от несчастных случаев на производстве и профессиональных заболеваний;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обоснования финансирования мероприятий по улучшению условий и охраны труда, в том числе за счет средств на осуществление обязательного социального страхования от несчастных случаев на производстве и профессиональных заболеваний;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подготовки статистической отчетности об условиях труда;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решения вопроса о связи возникших у работников заболеваний с воздействием на работников на их рабочих местах вредных и (или) опасных производственных факторов, а также расследования несчастных случаев на производстве и профессиональных заболеваний;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рассмотрения и урегулирования разногласий, связанных с обеспечением безопасных условий труда, между работниками и работодателем и (или) их представителями;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определения в случаях, установленных федеральными законами и иными нормативными правовыми актами Российской Федерации, и с учетом государственных нормативных требований охраны труда видов санитарно-бытового обслуживания и медицинского обеспечения работников, их объема и условий их предоставления;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принятия решения об установлении предусмотренных трудовым законодательством ограничений для отдельных категорий работников;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DE65D"/>
                </a:solidFill>
              </a:rPr>
              <a:t>оценки уровней профессиональных рисков;</a:t>
            </a:r>
          </a:p>
          <a:p>
            <a:pPr>
              <a:lnSpc>
                <a:spcPct val="80000"/>
              </a:lnSpc>
            </a:pPr>
            <a:r>
              <a:rPr lang="ru-RU" sz="900" i="1">
                <a:solidFill>
                  <a:srgbClr val="FC0404"/>
                </a:solidFill>
              </a:rPr>
              <a:t>иных целей, предусмотренных федеральными законами и иными нормативными правовыми актами Российской Федерации.</a:t>
            </a:r>
          </a:p>
          <a:p>
            <a:pPr>
              <a:lnSpc>
                <a:spcPct val="80000"/>
              </a:lnSpc>
            </a:pPr>
            <a:endParaRPr lang="ru-RU" sz="900" i="1">
              <a:solidFill>
                <a:srgbClr val="FC0404"/>
              </a:solidFill>
            </a:endParaRPr>
          </a:p>
        </p:txBody>
      </p:sp>
      <p:sp>
        <p:nvSpPr>
          <p:cNvPr id="60420" name="Содержимое 5"/>
          <p:cNvSpPr>
            <a:spLocks/>
          </p:cNvSpPr>
          <p:nvPr/>
        </p:nvSpPr>
        <p:spPr bwMode="auto">
          <a:xfrm>
            <a:off x="4427538" y="549275"/>
            <a:ext cx="4537075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АТТЕСТАЦИЯ РАБОЧИХ МЕСТ ПО УСЛОВИЯМ ТРУДА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разработки и реализации мероприятий по приведению условий труда в соответствие с государственными нормативными требованиями охраны труда;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информирования работников об условиях труда на рабочих местах, о существующем риске повреждения здоровья, о мерах по защите от воздействия вредных и (или) опасных производственных факторов и полагающихся работникам, занятым на тяжелых работах, работах с вредными и (или) опасными и иными особыми условиями труда, компенсациях;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обеспечения работников средствами индивидуальной защиты, прошедшими обязательную сертификацию или декларирование соответствия, а также средствами коллективной защиты;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контроля за состоянием условий труда на рабочих местах;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подготовки контингентов и поименного списка лиц, подлежащих обязательным предварительным (при поступлении на работу) и периодическим (в течение трудовой деятельности) медицинским осмотрам (обследованиям) работников;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установления работникам, занятым на тяжелых работах, работах с вредными и (или) опасными и иными особыми условиями труда, сокращенной продолжительности рабочего времени, ежегодного дополнительного оплачиваемого отпуска, повышенной оплаты труда;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расчета скидок (надбавок) к страховому тарифу в системе обязательного социального страхования работников от несчастных случаев на производстве и профессиональных заболеваний;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подготовки статистической отчетности об условиях труда и компенсациях за работу во вредных и (или) опасных условиях труда;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решения вопроса о связи заболевания с профессией при подозрении на профессиональное заболевание, а также при установлении диагноза профессионального заболевания;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санитарно-бытового и медицинского обеспечения работников в соответствии с требованиями охраны труда;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обоснования ограничений труда для отдельных категорий работников;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оценки профессионального риска;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подтверждения соответствия организации работ по охране труда государственным нормативным требованиям охраны труда;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приведения в соответствие наименований должностей (профессий) с наименованиями, указанными в Общероссийском классификаторе профессий рабочих, должностей служащих и тарифных разрядов;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900" i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сбора и обработки информации о состоянии условий и охраны труда у работодателей.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endParaRPr lang="ru-RU" sz="900" i="1">
              <a:solidFill>
                <a:srgbClr val="FC04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r>
              <a:rPr lang="ru-RU" sz="3200" b="1">
                <a:solidFill>
                  <a:srgbClr val="FDE65D"/>
                </a:solidFill>
              </a:rPr>
              <a:t>ПОРЯДОК ПРОВЕДЕНИЯ СОУТ</a:t>
            </a:r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250825" y="5492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24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ПОДГОТОВКА К ПРОВЕДЕНИЯ СОУТ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400">
              <a:solidFill>
                <a:srgbClr val="FDE65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24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ИДЕНИФИКАЦИЯ ПОТЕНЦИАЛЬНО ВРЕДНЫХ И (ИЛИ) ОПАСНЫХ ПРОИВЗОДСТВЕННЫХ ФАКТОРОВ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400">
              <a:solidFill>
                <a:srgbClr val="FDE65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24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ДЕКЛАРИРОВАНИЕ СООТВЕТСТВИЯ УСЛОВИЙ ТРУДА ГОСУДАРСТВЕННЫМ НОРМАТИВНЫМ ТРЕБОВАНИЯМ ОХРАНЫ ТРУДА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400">
              <a:solidFill>
                <a:srgbClr val="FDE65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24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ИССЛЕДОВАНИЯ И ИЗМЕРЕНИЯ ВРЕДНЫХ И (ИЛИ) ОПАСНЫХ ПРОИЗВОДСТВЕННЫХ ФАКТОРОВ, ИХ ОЦЕНКА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400">
              <a:solidFill>
                <a:srgbClr val="FDE65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24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ФОРМИРОВАНИЕ РЕЗУЛЬТАТОВ СОУТ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400">
              <a:solidFill>
                <a:srgbClr val="FDE65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z="24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ИНФОРМИРОВАНИЕ (ПЕРЕДАЧА ДАННЫХ) О РЕЗУЛЬТАТАХ СОУТ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490537"/>
          </a:xfrm>
        </p:spPr>
        <p:txBody>
          <a:bodyPr/>
          <a:lstStyle/>
          <a:p>
            <a:r>
              <a:rPr lang="ru-RU" sz="2800" b="1">
                <a:solidFill>
                  <a:srgbClr val="FDE65D"/>
                </a:solidFill>
              </a:rPr>
              <a:t>ПОДГОТОВКА К ПРОВЕДЕНИЯ СОУТ</a:t>
            </a:r>
          </a:p>
        </p:txBody>
      </p:sp>
      <p:sp>
        <p:nvSpPr>
          <p:cNvPr id="62467" name="Текст 3"/>
          <p:cNvSpPr>
            <a:spLocks noGrp="1"/>
          </p:cNvSpPr>
          <p:nvPr>
            <p:ph type="body" idx="1"/>
          </p:nvPr>
        </p:nvSpPr>
        <p:spPr>
          <a:xfrm>
            <a:off x="539750" y="765175"/>
            <a:ext cx="5903913" cy="1152525"/>
          </a:xfrm>
          <a:ln/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1800" i="1">
                <a:solidFill>
                  <a:srgbClr val="FDE65D"/>
                </a:solidFill>
              </a:rPr>
              <a:t>Формирование комиссии по проведению СОУТ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1800" i="1">
                <a:solidFill>
                  <a:srgbClr val="FDE65D"/>
                </a:solidFill>
              </a:rPr>
              <a:t>Утверждение графика проведения СОУТ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1800" i="1">
                <a:solidFill>
                  <a:srgbClr val="FDE65D"/>
                </a:solidFill>
              </a:rPr>
              <a:t>Привлечение организации, проводящей СОУТ</a:t>
            </a:r>
          </a:p>
        </p:txBody>
      </p:sp>
      <p:sp>
        <p:nvSpPr>
          <p:cNvPr id="62468" name="TextBox 15"/>
          <p:cNvSpPr txBox="1">
            <a:spLocks noChangeArrowheads="1"/>
          </p:cNvSpPr>
          <p:nvPr/>
        </p:nvSpPr>
        <p:spPr bwMode="auto">
          <a:xfrm>
            <a:off x="323850" y="3716338"/>
            <a:ext cx="2232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Представители работодателя, включая специалиста по охране труда</a:t>
            </a:r>
          </a:p>
        </p:txBody>
      </p:sp>
      <p:sp>
        <p:nvSpPr>
          <p:cNvPr id="62469" name="TextBox 16"/>
          <p:cNvSpPr txBox="1">
            <a:spLocks noChangeArrowheads="1"/>
          </p:cNvSpPr>
          <p:nvPr/>
        </p:nvSpPr>
        <p:spPr bwMode="auto">
          <a:xfrm>
            <a:off x="2555875" y="3716338"/>
            <a:ext cx="2233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Представители профсоюза или иного представительного органа работников (при наличии)</a:t>
            </a:r>
          </a:p>
        </p:txBody>
      </p:sp>
      <p:sp>
        <p:nvSpPr>
          <p:cNvPr id="62470" name="TextBox 17"/>
          <p:cNvSpPr txBox="1">
            <a:spLocks noChangeArrowheads="1"/>
          </p:cNvSpPr>
          <p:nvPr/>
        </p:nvSpPr>
        <p:spPr bwMode="auto">
          <a:xfrm>
            <a:off x="179388" y="4652963"/>
            <a:ext cx="54721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 b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Работодатель</a:t>
            </a: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распорядительным актом утверждает:</a:t>
            </a:r>
          </a:p>
          <a:p>
            <a:pPr algn="l">
              <a:buFontTx/>
              <a:buChar char="-"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Состав и порядок деятельности комиссии</a:t>
            </a:r>
          </a:p>
          <a:p>
            <a:pPr algn="l">
              <a:buFontTx/>
              <a:buChar char="-"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График проведения специальной оценки условий труда</a:t>
            </a:r>
          </a:p>
        </p:txBody>
      </p:sp>
      <p:sp>
        <p:nvSpPr>
          <p:cNvPr id="62471" name="TextBox 18"/>
          <p:cNvSpPr txBox="1">
            <a:spLocks noChangeArrowheads="1"/>
          </p:cNvSpPr>
          <p:nvPr/>
        </p:nvSpPr>
        <p:spPr bwMode="auto">
          <a:xfrm>
            <a:off x="179388" y="5373688"/>
            <a:ext cx="54721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 b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Комиссия</a:t>
            </a: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утверждает:</a:t>
            </a:r>
          </a:p>
          <a:p>
            <a:pPr algn="l">
              <a:buFontTx/>
              <a:buChar char="-"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Перечень рабочих мест для проведения СОУТ </a:t>
            </a:r>
            <a:b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указанием аналогичных рабочих мест</a:t>
            </a:r>
          </a:p>
        </p:txBody>
      </p:sp>
      <p:pic>
        <p:nvPicPr>
          <p:cNvPr id="62472" name="Picture 8" descr="MC90043488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844675"/>
            <a:ext cx="936625" cy="936625"/>
          </a:xfrm>
          <a:prstGeom prst="rect">
            <a:avLst/>
          </a:prstGeom>
          <a:noFill/>
        </p:spPr>
      </p:pic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539750" y="2420938"/>
            <a:ext cx="1289050" cy="1289050"/>
            <a:chOff x="2340" y="1620"/>
            <a:chExt cx="812" cy="812"/>
          </a:xfrm>
        </p:grpSpPr>
        <p:pic>
          <p:nvPicPr>
            <p:cNvPr id="62474" name="Picture 10" descr="MC900433953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40" y="1620"/>
              <a:ext cx="540" cy="540"/>
            </a:xfrm>
            <a:prstGeom prst="rect">
              <a:avLst/>
            </a:prstGeom>
            <a:noFill/>
          </p:spPr>
        </p:pic>
        <p:pic>
          <p:nvPicPr>
            <p:cNvPr id="62475" name="Picture 11" descr="MC900433953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72" y="1752"/>
              <a:ext cx="540" cy="540"/>
            </a:xfrm>
            <a:prstGeom prst="rect">
              <a:avLst/>
            </a:prstGeom>
            <a:noFill/>
          </p:spPr>
        </p:pic>
        <p:pic>
          <p:nvPicPr>
            <p:cNvPr id="62476" name="Picture 12" descr="MC900433953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12" y="1892"/>
              <a:ext cx="540" cy="540"/>
            </a:xfrm>
            <a:prstGeom prst="rect">
              <a:avLst/>
            </a:prstGeom>
            <a:noFill/>
          </p:spPr>
        </p:pic>
      </p:grpSp>
      <p:grpSp>
        <p:nvGrpSpPr>
          <p:cNvPr id="62477" name="Group 13"/>
          <p:cNvGrpSpPr>
            <a:grpSpLocks/>
          </p:cNvGrpSpPr>
          <p:nvPr/>
        </p:nvGrpSpPr>
        <p:grpSpPr bwMode="auto">
          <a:xfrm>
            <a:off x="2987675" y="2276475"/>
            <a:ext cx="1358900" cy="1358900"/>
            <a:chOff x="2160" y="1440"/>
            <a:chExt cx="856" cy="856"/>
          </a:xfrm>
        </p:grpSpPr>
        <p:pic>
          <p:nvPicPr>
            <p:cNvPr id="62478" name="Picture 14" descr="MC900432625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1440"/>
              <a:ext cx="584" cy="584"/>
            </a:xfrm>
            <a:prstGeom prst="rect">
              <a:avLst/>
            </a:prstGeom>
            <a:noFill/>
          </p:spPr>
        </p:pic>
        <p:grpSp>
          <p:nvGrpSpPr>
            <p:cNvPr id="62479" name="Group 15"/>
            <p:cNvGrpSpPr>
              <a:grpSpLocks/>
            </p:cNvGrpSpPr>
            <p:nvPr/>
          </p:nvGrpSpPr>
          <p:grpSpPr bwMode="auto">
            <a:xfrm>
              <a:off x="2296" y="1576"/>
              <a:ext cx="720" cy="720"/>
              <a:chOff x="2296" y="1576"/>
              <a:chExt cx="720" cy="720"/>
            </a:xfrm>
          </p:grpSpPr>
          <p:pic>
            <p:nvPicPr>
              <p:cNvPr id="62480" name="Picture 16" descr="MC900432625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296" y="1576"/>
                <a:ext cx="584" cy="584"/>
              </a:xfrm>
              <a:prstGeom prst="rect">
                <a:avLst/>
              </a:prstGeom>
              <a:noFill/>
            </p:spPr>
          </p:pic>
          <p:pic>
            <p:nvPicPr>
              <p:cNvPr id="62481" name="Picture 17" descr="MC900432625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32" y="1712"/>
                <a:ext cx="584" cy="58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859338" y="1916113"/>
            <a:ext cx="3960812" cy="432117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100000">
                <a:srgbClr val="FFFF00">
                  <a:alpha val="34000"/>
                </a:srgbClr>
              </a:gs>
            </a:gsLst>
            <a:lin ang="5400000" scaled="1"/>
          </a:gradFill>
          <a:ln w="9525" algn="ctr">
            <a:solidFill>
              <a:srgbClr val="FFFF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62483" name="TextBox 20"/>
          <p:cNvSpPr txBox="1">
            <a:spLocks noChangeArrowheads="1"/>
          </p:cNvSpPr>
          <p:nvPr/>
        </p:nvSpPr>
        <p:spPr bwMode="auto">
          <a:xfrm>
            <a:off x="5003800" y="1989138"/>
            <a:ext cx="3816350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 b="1">
                <a:solidFill>
                  <a:srgbClr val="150684"/>
                </a:solidFill>
              </a:rPr>
              <a:t>Требования к организации, проводящей СОУТ:</a:t>
            </a:r>
          </a:p>
          <a:p>
            <a:pPr algn="l"/>
            <a:endParaRPr lang="ru-RU" sz="1200" b="1">
              <a:solidFill>
                <a:srgbClr val="150684"/>
              </a:solidFill>
            </a:endParaRPr>
          </a:p>
          <a:p>
            <a:pPr algn="l"/>
            <a:r>
              <a:rPr lang="ru-RU" sz="12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указание в уставных документах организации в качестве основного вида деятельности или одного из видов ее деятельности проведение специальной оценки условий труда;</a:t>
            </a:r>
          </a:p>
          <a:p>
            <a:pPr algn="l"/>
            <a:r>
              <a:rPr lang="ru-RU" sz="12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наличие в организации не менее пяти экспертов</a:t>
            </a:r>
          </a:p>
          <a:p>
            <a:pPr algn="l"/>
            <a:r>
              <a:rPr lang="ru-RU" sz="12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наличие в качестве структурного подразделения испытательной лаборатории (центра), которая аккредитована Росаккредитацией</a:t>
            </a:r>
          </a:p>
          <a:p>
            <a:pPr algn="l"/>
            <a:endParaRPr lang="ru-RU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651500" y="4365625"/>
            <a:ext cx="2520950" cy="576263"/>
          </a:xfrm>
          <a:prstGeom prst="rect">
            <a:avLst/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150684"/>
                </a:solidFill>
              </a:rPr>
              <a:t>Реестр организаций</a:t>
            </a:r>
          </a:p>
        </p:txBody>
      </p:sp>
      <p:sp>
        <p:nvSpPr>
          <p:cNvPr id="2" name="Прямоугольник 21"/>
          <p:cNvSpPr>
            <a:spLocks noChangeArrowheads="1"/>
          </p:cNvSpPr>
          <p:nvPr/>
        </p:nvSpPr>
        <p:spPr bwMode="auto">
          <a:xfrm>
            <a:off x="5651500" y="5157788"/>
            <a:ext cx="2520950" cy="576262"/>
          </a:xfrm>
          <a:prstGeom prst="rect">
            <a:avLst/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rgbClr val="150684"/>
                </a:solidFill>
              </a:rPr>
              <a:t>Реестр экспертов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229600" cy="490537"/>
          </a:xfrm>
        </p:spPr>
        <p:txBody>
          <a:bodyPr/>
          <a:lstStyle/>
          <a:p>
            <a:r>
              <a:rPr lang="ru-RU" sz="2800" b="1">
                <a:solidFill>
                  <a:srgbClr val="FDE65D"/>
                </a:solidFill>
              </a:rPr>
              <a:t>ПОДГОТОВКА К ПРОВЕДЕНИЯ СОУТ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1336675" y="3789363"/>
            <a:ext cx="7272338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492" name="TextBox 4"/>
          <p:cNvSpPr txBox="1">
            <a:spLocks noChangeArrowheads="1"/>
          </p:cNvSpPr>
          <p:nvPr/>
        </p:nvSpPr>
        <p:spPr bwMode="auto">
          <a:xfrm>
            <a:off x="1047750" y="4437063"/>
            <a:ext cx="936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>
                <a:solidFill>
                  <a:schemeClr val="tx1"/>
                </a:solidFill>
              </a:rPr>
              <a:t>01.01.2014</a:t>
            </a:r>
          </a:p>
        </p:txBody>
      </p:sp>
      <p:sp>
        <p:nvSpPr>
          <p:cNvPr id="63493" name="TextBox 5"/>
          <p:cNvSpPr txBox="1">
            <a:spLocks noChangeArrowheads="1"/>
          </p:cNvSpPr>
          <p:nvPr/>
        </p:nvSpPr>
        <p:spPr bwMode="auto">
          <a:xfrm>
            <a:off x="3063875" y="4437063"/>
            <a:ext cx="936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>
                <a:solidFill>
                  <a:schemeClr val="tx1"/>
                </a:solidFill>
              </a:rPr>
              <a:t>31.12.2014</a:t>
            </a:r>
          </a:p>
        </p:txBody>
      </p:sp>
      <p:sp>
        <p:nvSpPr>
          <p:cNvPr id="63494" name="TextBox 6"/>
          <p:cNvSpPr txBox="1">
            <a:spLocks noChangeArrowheads="1"/>
          </p:cNvSpPr>
          <p:nvPr/>
        </p:nvSpPr>
        <p:spPr bwMode="auto">
          <a:xfrm>
            <a:off x="7240588" y="4437063"/>
            <a:ext cx="936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>
                <a:solidFill>
                  <a:schemeClr val="tx1"/>
                </a:solidFill>
              </a:rPr>
              <a:t>31.12.2018</a:t>
            </a:r>
          </a:p>
        </p:txBody>
      </p:sp>
      <p:sp>
        <p:nvSpPr>
          <p:cNvPr id="63495" name="TextBox 7"/>
          <p:cNvSpPr txBox="1">
            <a:spLocks noChangeArrowheads="1"/>
          </p:cNvSpPr>
          <p:nvPr/>
        </p:nvSpPr>
        <p:spPr bwMode="auto">
          <a:xfrm>
            <a:off x="755650" y="3068638"/>
            <a:ext cx="2305050" cy="6492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>
                <a:solidFill>
                  <a:srgbClr val="150684"/>
                </a:solidFill>
              </a:rPr>
              <a:t>До истечения аттестата аккредитации лаборатории</a:t>
            </a:r>
          </a:p>
          <a:p>
            <a:pPr algn="l"/>
            <a:r>
              <a:rPr lang="ru-RU" sz="1200">
                <a:solidFill>
                  <a:srgbClr val="150684"/>
                </a:solidFill>
              </a:rPr>
              <a:t>(старый аттестат)</a:t>
            </a:r>
          </a:p>
        </p:txBody>
      </p:sp>
      <p:sp>
        <p:nvSpPr>
          <p:cNvPr id="63496" name="TextBox 8"/>
          <p:cNvSpPr txBox="1">
            <a:spLocks noChangeArrowheads="1"/>
          </p:cNvSpPr>
          <p:nvPr/>
        </p:nvSpPr>
        <p:spPr bwMode="auto">
          <a:xfrm>
            <a:off x="684213" y="1484313"/>
            <a:ext cx="2447925" cy="7747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100">
                <a:solidFill>
                  <a:srgbClr val="150684"/>
                </a:solidFill>
              </a:rPr>
              <a:t>Аттестат аккредитации лаборатории которых истекает в 2014 году</a:t>
            </a:r>
          </a:p>
          <a:p>
            <a:pPr algn="l"/>
            <a:r>
              <a:rPr lang="ru-RU" sz="1100">
                <a:solidFill>
                  <a:srgbClr val="150684"/>
                </a:solidFill>
              </a:rPr>
              <a:t>(старый аттестат+новый аттест)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760413" y="3646488"/>
            <a:ext cx="6911975" cy="28733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88975" y="2278063"/>
            <a:ext cx="2663825" cy="31432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6675" y="3933825"/>
            <a:ext cx="144463" cy="3603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52800" y="3933825"/>
            <a:ext cx="144463" cy="3603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600950" y="3933825"/>
            <a:ext cx="144463" cy="3603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502" name="TextBox 22"/>
          <p:cNvSpPr txBox="1">
            <a:spLocks noChangeArrowheads="1"/>
          </p:cNvSpPr>
          <p:nvPr/>
        </p:nvSpPr>
        <p:spPr bwMode="auto">
          <a:xfrm>
            <a:off x="3419475" y="2420938"/>
            <a:ext cx="2303463" cy="8318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>
                <a:solidFill>
                  <a:schemeClr val="tx1"/>
                </a:solidFill>
              </a:rPr>
              <a:t>Внесенные в реестр Минтруда России в соответствии с 426-ФЗ</a:t>
            </a:r>
          </a:p>
          <a:p>
            <a:pPr algn="l"/>
            <a:r>
              <a:rPr lang="ru-RU" sz="1200">
                <a:solidFill>
                  <a:schemeClr val="tx1"/>
                </a:solidFill>
              </a:rPr>
              <a:t>(новый аттестат) </a:t>
            </a:r>
          </a:p>
        </p:txBody>
      </p:sp>
      <p:sp>
        <p:nvSpPr>
          <p:cNvPr id="63503" name="TextBox 23"/>
          <p:cNvSpPr txBox="1">
            <a:spLocks noChangeArrowheads="1"/>
          </p:cNvSpPr>
          <p:nvPr/>
        </p:nvSpPr>
        <p:spPr bwMode="auto">
          <a:xfrm>
            <a:off x="615950" y="620713"/>
            <a:ext cx="24479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FFC000"/>
                </a:solidFill>
              </a:rPr>
              <a:t>Организации, аккредитованные </a:t>
            </a:r>
            <a:br>
              <a:rPr lang="ru-RU" sz="1400" b="1">
                <a:solidFill>
                  <a:srgbClr val="FFC000"/>
                </a:solidFill>
              </a:rPr>
            </a:br>
            <a:r>
              <a:rPr lang="ru-RU" sz="1400" b="1">
                <a:solidFill>
                  <a:srgbClr val="FFC000"/>
                </a:solidFill>
              </a:rPr>
              <a:t>по 205н до 01.01.2014</a:t>
            </a:r>
          </a:p>
        </p:txBody>
      </p:sp>
      <p:sp>
        <p:nvSpPr>
          <p:cNvPr id="63504" name="TextBox 24"/>
          <p:cNvSpPr txBox="1">
            <a:spLocks noChangeArrowheads="1"/>
          </p:cNvSpPr>
          <p:nvPr/>
        </p:nvSpPr>
        <p:spPr bwMode="auto">
          <a:xfrm>
            <a:off x="3276600" y="692150"/>
            <a:ext cx="48244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92D050"/>
                </a:solidFill>
              </a:rPr>
              <a:t>Организации, внесенные </a:t>
            </a:r>
            <a:br>
              <a:rPr lang="ru-RU" sz="1400" b="1">
                <a:solidFill>
                  <a:srgbClr val="92D050"/>
                </a:solidFill>
              </a:rPr>
            </a:br>
            <a:r>
              <a:rPr lang="ru-RU" sz="1400" b="1">
                <a:solidFill>
                  <a:srgbClr val="92D050"/>
                </a:solidFill>
              </a:rPr>
              <a:t>в реестр в соответствии с 426-ФЗ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3214688" y="3286125"/>
            <a:ext cx="4968875" cy="28733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506" name="TextBox 20"/>
          <p:cNvSpPr txBox="1">
            <a:spLocks noChangeArrowheads="1"/>
          </p:cNvSpPr>
          <p:nvPr/>
        </p:nvSpPr>
        <p:spPr bwMode="auto">
          <a:xfrm>
            <a:off x="827088" y="4941888"/>
            <a:ext cx="2305050" cy="10144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1200">
                <a:solidFill>
                  <a:srgbClr val="150684"/>
                </a:solidFill>
              </a:rPr>
              <a:t>Лица, работающие по трудовому договору и допущенные к работе в испытательных лабораториях (центрах)</a:t>
            </a:r>
          </a:p>
        </p:txBody>
      </p:sp>
      <p:sp>
        <p:nvSpPr>
          <p:cNvPr id="63507" name="TextBox 21"/>
          <p:cNvSpPr txBox="1">
            <a:spLocks noChangeArrowheads="1"/>
          </p:cNvSpPr>
          <p:nvPr/>
        </p:nvSpPr>
        <p:spPr bwMode="auto">
          <a:xfrm>
            <a:off x="3492500" y="4941888"/>
            <a:ext cx="2303463" cy="1014412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1200">
                <a:solidFill>
                  <a:schemeClr val="tx1"/>
                </a:solidFill>
              </a:rPr>
              <a:t>Эксперты по СОУТ, имеющие сертификат и внесенные в реестр</a:t>
            </a:r>
          </a:p>
          <a:p>
            <a:pPr algn="l"/>
            <a:endParaRPr lang="ru-RU" sz="1200">
              <a:solidFill>
                <a:schemeClr val="tx1"/>
              </a:solidFill>
            </a:endParaRPr>
          </a:p>
          <a:p>
            <a:pPr algn="l"/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 rot="16200000">
            <a:off x="-753269" y="2489995"/>
            <a:ext cx="22320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9900"/>
                </a:solidFill>
              </a:rPr>
              <a:t>ОРГАНИЗАЦИИ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 rot="16200000">
            <a:off x="-753269" y="5082382"/>
            <a:ext cx="22320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9900"/>
                </a:solidFill>
              </a:rPr>
              <a:t>СПЕЦИАЛИСТЫ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490537"/>
          </a:xfrm>
        </p:spPr>
        <p:txBody>
          <a:bodyPr/>
          <a:lstStyle/>
          <a:p>
            <a:r>
              <a:rPr lang="ru-RU" sz="2000" b="1">
                <a:solidFill>
                  <a:srgbClr val="FDE65D"/>
                </a:solidFill>
              </a:rPr>
              <a:t>Идентификация потенциально вредных и(или) опасных производственных факторов</a:t>
            </a:r>
          </a:p>
        </p:txBody>
      </p:sp>
      <p:sp>
        <p:nvSpPr>
          <p:cNvPr id="4" name="Текст 3"/>
          <p:cNvSpPr>
            <a:spLocks/>
          </p:cNvSpPr>
          <p:nvPr/>
        </p:nvSpPr>
        <p:spPr bwMode="auto">
          <a:xfrm>
            <a:off x="5038725" y="692150"/>
            <a:ext cx="410527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Включает в себя следующие этапы: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1100" b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Выявление и описание имеющихся на рабочем месте ФПС </a:t>
            </a: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проведения этого этапа эксперту необходимо ознакомиться: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производственное оборудование, материалы и сырье, используемые работниками и являющиеся источниками вредных и (или) опасных производственных факторов, которые идентифицируются и при наличии которых в случаях, установленных законодательством Российской Федерации, проводятся обязательные предварительные (при поступлении на работу) и периодические (в течение трудовой деятельности) медицинские осмотры работников;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результаты ранее проводившихся на данных рабочих местах исследований (испытаний) и измерений вредных и (или) опасных производственных факторов;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случаи производственного травматизма и (или) установления профессионального заболевания, возникшие в связи с воздействием на работника на его рабочем месте вредных и (или) опасных производственных факторов;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предложения работников по осуществлению на их рабочих местах идентификации потенциально вредных и (или) опасных производственных факторов.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100" b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Сопоставление и установление совпадения имеющихся ФПС с ФПС Классификатора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1100" b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Принятие решения о проведении исследований (измерений)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1100" b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Оформление и утверждение результатов идентификации</a:t>
            </a:r>
            <a:r>
              <a:rPr lang="ru-RU" sz="1100" b="1">
                <a:solidFill>
                  <a:srgbClr val="27633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0" y="692150"/>
            <a:ext cx="3492500" cy="6397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Идентификация осуществляется экспертом организации, проводящей специальную оценку условий труда</a:t>
            </a:r>
          </a:p>
        </p:txBody>
      </p:sp>
      <p:pic>
        <p:nvPicPr>
          <p:cNvPr id="64517" name="Picture 5" descr="MC90043395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692150"/>
            <a:ext cx="1008062" cy="1008063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0" y="1916113"/>
            <a:ext cx="4679950" cy="4752975"/>
          </a:xfrm>
          <a:prstGeom prst="rect">
            <a:avLst/>
          </a:pr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4519" name="Group 7"/>
          <p:cNvGrpSpPr>
            <a:grpSpLocks/>
          </p:cNvGrpSpPr>
          <p:nvPr/>
        </p:nvGrpSpPr>
        <p:grpSpPr bwMode="auto">
          <a:xfrm>
            <a:off x="395288" y="2060575"/>
            <a:ext cx="792162" cy="647700"/>
            <a:chOff x="2608" y="1888"/>
            <a:chExt cx="1352" cy="1352"/>
          </a:xfrm>
        </p:grpSpPr>
        <p:pic>
          <p:nvPicPr>
            <p:cNvPr id="64520" name="Picture 8" descr="MC900433941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1888"/>
              <a:ext cx="1080" cy="1080"/>
            </a:xfrm>
            <a:prstGeom prst="rect">
              <a:avLst/>
            </a:prstGeom>
            <a:noFill/>
          </p:spPr>
        </p:pic>
        <p:pic>
          <p:nvPicPr>
            <p:cNvPr id="64521" name="Picture 9" descr="MC900433941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4" y="2024"/>
              <a:ext cx="1080" cy="1080"/>
            </a:xfrm>
            <a:prstGeom prst="rect">
              <a:avLst/>
            </a:prstGeom>
            <a:noFill/>
          </p:spPr>
        </p:pic>
        <p:pic>
          <p:nvPicPr>
            <p:cNvPr id="64522" name="Picture 10" descr="MC900433941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0" y="2160"/>
              <a:ext cx="1080" cy="1080"/>
            </a:xfrm>
            <a:prstGeom prst="rect">
              <a:avLst/>
            </a:prstGeom>
            <a:noFill/>
          </p:spPr>
        </p:pic>
      </p:grpSp>
      <p:grpSp>
        <p:nvGrpSpPr>
          <p:cNvPr id="64523" name="Group 11"/>
          <p:cNvGrpSpPr>
            <a:grpSpLocks/>
          </p:cNvGrpSpPr>
          <p:nvPr/>
        </p:nvGrpSpPr>
        <p:grpSpPr bwMode="auto">
          <a:xfrm>
            <a:off x="3492500" y="1989138"/>
            <a:ext cx="719138" cy="719137"/>
            <a:chOff x="2608" y="1888"/>
            <a:chExt cx="1352" cy="1352"/>
          </a:xfrm>
        </p:grpSpPr>
        <p:pic>
          <p:nvPicPr>
            <p:cNvPr id="64524" name="Picture 12" descr="MC900433941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1888"/>
              <a:ext cx="1080" cy="1080"/>
            </a:xfrm>
            <a:prstGeom prst="rect">
              <a:avLst/>
            </a:prstGeom>
            <a:noFill/>
          </p:spPr>
        </p:pic>
        <p:pic>
          <p:nvPicPr>
            <p:cNvPr id="64525" name="Picture 13" descr="MC900433941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4" y="2024"/>
              <a:ext cx="1080" cy="1080"/>
            </a:xfrm>
            <a:prstGeom prst="rect">
              <a:avLst/>
            </a:prstGeom>
            <a:noFill/>
          </p:spPr>
        </p:pic>
        <p:pic>
          <p:nvPicPr>
            <p:cNvPr id="64526" name="Picture 14" descr="MC900433941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0" y="2160"/>
              <a:ext cx="1080" cy="1080"/>
            </a:xfrm>
            <a:prstGeom prst="rect">
              <a:avLst/>
            </a:prstGeom>
            <a:noFill/>
          </p:spPr>
        </p:pic>
      </p:grpSp>
      <p:sp>
        <p:nvSpPr>
          <p:cNvPr id="64527" name="TextBox 26"/>
          <p:cNvSpPr txBox="1">
            <a:spLocks noChangeArrowheads="1"/>
          </p:cNvSpPr>
          <p:nvPr/>
        </p:nvSpPr>
        <p:spPr bwMode="auto">
          <a:xfrm>
            <a:off x="250825" y="2060575"/>
            <a:ext cx="4321175" cy="847725"/>
          </a:xfrm>
          <a:prstGeom prst="rect">
            <a:avLst/>
          </a:prstGeom>
          <a:noFill/>
          <a:ln w="22225">
            <a:solidFill>
              <a:srgbClr val="92D05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solidFill>
                <a:schemeClr val="tx1"/>
              </a:solidFill>
            </a:endParaRPr>
          </a:p>
          <a:p>
            <a:r>
              <a:rPr lang="ru-RU" sz="16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РАБОЧИЕ МЕСТА</a:t>
            </a:r>
          </a:p>
          <a:p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64528" name="TextBox 16"/>
          <p:cNvSpPr txBox="1">
            <a:spLocks noChangeArrowheads="1"/>
          </p:cNvSpPr>
          <p:nvPr/>
        </p:nvSpPr>
        <p:spPr bwMode="auto">
          <a:xfrm>
            <a:off x="250825" y="3213100"/>
            <a:ext cx="2089150" cy="51752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ВОПФ идентифицированы</a:t>
            </a:r>
          </a:p>
        </p:txBody>
      </p:sp>
      <p:sp>
        <p:nvSpPr>
          <p:cNvPr id="64529" name="TextBox 16"/>
          <p:cNvSpPr txBox="1">
            <a:spLocks noChangeArrowheads="1"/>
          </p:cNvSpPr>
          <p:nvPr/>
        </p:nvSpPr>
        <p:spPr bwMode="auto">
          <a:xfrm>
            <a:off x="2484438" y="3213100"/>
            <a:ext cx="2016125" cy="517525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ВОФ не идентифицированы</a:t>
            </a:r>
          </a:p>
        </p:txBody>
      </p:sp>
      <p:sp>
        <p:nvSpPr>
          <p:cNvPr id="11" name="Стрелка вниз 10"/>
          <p:cNvSpPr>
            <a:spLocks noChangeArrowheads="1"/>
          </p:cNvSpPr>
          <p:nvPr/>
        </p:nvSpPr>
        <p:spPr bwMode="auto">
          <a:xfrm>
            <a:off x="611188" y="1412875"/>
            <a:ext cx="576262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4531" name="TextBox 18"/>
          <p:cNvSpPr txBox="1">
            <a:spLocks noChangeArrowheads="1"/>
          </p:cNvSpPr>
          <p:nvPr/>
        </p:nvSpPr>
        <p:spPr bwMode="auto">
          <a:xfrm>
            <a:off x="323850" y="3860800"/>
            <a:ext cx="1944688" cy="831850"/>
          </a:xfrm>
          <a:prstGeom prst="rect">
            <a:avLst/>
          </a:prstGeom>
          <a:noFill/>
          <a:ln w="9525">
            <a:solidFill>
              <a:srgbClr val="92D05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комиссии о проведении исследований и измерений факторов</a:t>
            </a:r>
          </a:p>
        </p:txBody>
      </p:sp>
      <p:sp>
        <p:nvSpPr>
          <p:cNvPr id="64532" name="TextBox 19"/>
          <p:cNvSpPr txBox="1">
            <a:spLocks noChangeArrowheads="1"/>
          </p:cNvSpPr>
          <p:nvPr/>
        </p:nvSpPr>
        <p:spPr bwMode="auto">
          <a:xfrm>
            <a:off x="2484438" y="3860800"/>
            <a:ext cx="1943100" cy="649288"/>
          </a:xfrm>
          <a:prstGeom prst="rect">
            <a:avLst/>
          </a:prstGeom>
          <a:noFill/>
          <a:ln w="9525">
            <a:solidFill>
              <a:srgbClr val="92D05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комиссии о признании условий труда допустимыми</a:t>
            </a:r>
          </a:p>
        </p:txBody>
      </p: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2268538" y="3860800"/>
            <a:ext cx="504825" cy="576263"/>
            <a:chOff x="2160" y="1440"/>
            <a:chExt cx="856" cy="856"/>
          </a:xfrm>
        </p:grpSpPr>
        <p:pic>
          <p:nvPicPr>
            <p:cNvPr id="64534" name="Picture 22" descr="MC900432625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1440"/>
              <a:ext cx="584" cy="584"/>
            </a:xfrm>
            <a:prstGeom prst="rect">
              <a:avLst/>
            </a:prstGeom>
            <a:noFill/>
          </p:spPr>
        </p:pic>
        <p:grpSp>
          <p:nvGrpSpPr>
            <p:cNvPr id="64535" name="Group 23"/>
            <p:cNvGrpSpPr>
              <a:grpSpLocks/>
            </p:cNvGrpSpPr>
            <p:nvPr/>
          </p:nvGrpSpPr>
          <p:grpSpPr bwMode="auto">
            <a:xfrm>
              <a:off x="2296" y="1576"/>
              <a:ext cx="720" cy="720"/>
              <a:chOff x="2296" y="1576"/>
              <a:chExt cx="720" cy="720"/>
            </a:xfrm>
          </p:grpSpPr>
          <p:pic>
            <p:nvPicPr>
              <p:cNvPr id="64536" name="Picture 24" descr="MC900432625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296" y="1576"/>
                <a:ext cx="584" cy="584"/>
              </a:xfrm>
              <a:prstGeom prst="rect">
                <a:avLst/>
              </a:prstGeom>
              <a:noFill/>
            </p:spPr>
          </p:pic>
          <p:pic>
            <p:nvPicPr>
              <p:cNvPr id="64537" name="Picture 25" descr="MC900432625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32" y="1712"/>
                <a:ext cx="584" cy="584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64538" name="Picture 26" descr="MC900434888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8175" y="3860800"/>
            <a:ext cx="503238" cy="503238"/>
          </a:xfrm>
          <a:prstGeom prst="rect">
            <a:avLst/>
          </a:prstGeom>
          <a:noFill/>
        </p:spPr>
      </p:pic>
      <p:sp>
        <p:nvSpPr>
          <p:cNvPr id="21" name="Вертикальный свиток 20"/>
          <p:cNvSpPr>
            <a:spLocks noChangeArrowheads="1"/>
          </p:cNvSpPr>
          <p:nvPr/>
        </p:nvSpPr>
        <p:spPr bwMode="auto">
          <a:xfrm>
            <a:off x="1763713" y="1412875"/>
            <a:ext cx="1512887" cy="431800"/>
          </a:xfrm>
          <a:prstGeom prst="verticalScroll">
            <a:avLst>
              <a:gd name="adj" fmla="val 12500"/>
            </a:avLst>
          </a:prstGeom>
          <a:solidFill>
            <a:srgbClr val="FF6600"/>
          </a:solidFill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Заключение</a:t>
            </a:r>
          </a:p>
        </p:txBody>
      </p:sp>
      <p:sp>
        <p:nvSpPr>
          <p:cNvPr id="2" name="Вертикальный свиток 20"/>
          <p:cNvSpPr>
            <a:spLocks noChangeArrowheads="1"/>
          </p:cNvSpPr>
          <p:nvPr/>
        </p:nvSpPr>
        <p:spPr bwMode="auto">
          <a:xfrm>
            <a:off x="2700338" y="5157788"/>
            <a:ext cx="1584325" cy="647700"/>
          </a:xfrm>
          <a:prstGeom prst="verticalScroll">
            <a:avLst>
              <a:gd name="adj" fmla="val 12500"/>
            </a:avLst>
          </a:prstGeom>
          <a:solidFill>
            <a:srgbClr val="FF6600"/>
          </a:solidFill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Стрелка вниз 10"/>
          <p:cNvSpPr>
            <a:spLocks noChangeArrowheads="1"/>
          </p:cNvSpPr>
          <p:nvPr/>
        </p:nvSpPr>
        <p:spPr bwMode="auto">
          <a:xfrm>
            <a:off x="3275013" y="4652963"/>
            <a:ext cx="360362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2843213" y="5373688"/>
            <a:ext cx="124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Декларация</a:t>
            </a:r>
            <a:endParaRPr lang="ru-RU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4543" name="TextBox 5"/>
          <p:cNvSpPr txBox="1">
            <a:spLocks noChangeArrowheads="1"/>
          </p:cNvSpPr>
          <p:nvPr/>
        </p:nvSpPr>
        <p:spPr bwMode="auto">
          <a:xfrm>
            <a:off x="4787900" y="5734050"/>
            <a:ext cx="4032250" cy="7302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идентификации утверждаются комиссией по специальной оценке условий труда</a:t>
            </a:r>
          </a:p>
        </p:txBody>
      </p:sp>
      <p:grpSp>
        <p:nvGrpSpPr>
          <p:cNvPr id="64544" name="Group 32"/>
          <p:cNvGrpSpPr>
            <a:grpSpLocks/>
          </p:cNvGrpSpPr>
          <p:nvPr/>
        </p:nvGrpSpPr>
        <p:grpSpPr bwMode="auto">
          <a:xfrm>
            <a:off x="7596188" y="6281738"/>
            <a:ext cx="504825" cy="576262"/>
            <a:chOff x="2160" y="1440"/>
            <a:chExt cx="856" cy="856"/>
          </a:xfrm>
        </p:grpSpPr>
        <p:pic>
          <p:nvPicPr>
            <p:cNvPr id="64545" name="Picture 33" descr="MC900432625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1440"/>
              <a:ext cx="584" cy="584"/>
            </a:xfrm>
            <a:prstGeom prst="rect">
              <a:avLst/>
            </a:prstGeom>
            <a:noFill/>
          </p:spPr>
        </p:pic>
        <p:grpSp>
          <p:nvGrpSpPr>
            <p:cNvPr id="64546" name="Group 34"/>
            <p:cNvGrpSpPr>
              <a:grpSpLocks/>
            </p:cNvGrpSpPr>
            <p:nvPr/>
          </p:nvGrpSpPr>
          <p:grpSpPr bwMode="auto">
            <a:xfrm>
              <a:off x="2296" y="1576"/>
              <a:ext cx="720" cy="720"/>
              <a:chOff x="2296" y="1576"/>
              <a:chExt cx="720" cy="720"/>
            </a:xfrm>
          </p:grpSpPr>
          <p:pic>
            <p:nvPicPr>
              <p:cNvPr id="64547" name="Picture 35" descr="MC900432625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296" y="1576"/>
                <a:ext cx="584" cy="584"/>
              </a:xfrm>
              <a:prstGeom prst="rect">
                <a:avLst/>
              </a:prstGeom>
              <a:noFill/>
            </p:spPr>
          </p:pic>
          <p:pic>
            <p:nvPicPr>
              <p:cNvPr id="64548" name="Picture 36" descr="MC900432625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32" y="1712"/>
                <a:ext cx="584" cy="584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64549" name="Picture 37" descr="MC900434888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6354763"/>
            <a:ext cx="503237" cy="503237"/>
          </a:xfrm>
          <a:prstGeom prst="rect">
            <a:avLst/>
          </a:prstGeom>
          <a:noFill/>
        </p:spPr>
      </p:pic>
      <p:sp>
        <p:nvSpPr>
          <p:cNvPr id="5" name="Стрелка вниз 10"/>
          <p:cNvSpPr>
            <a:spLocks noChangeArrowheads="1"/>
          </p:cNvSpPr>
          <p:nvPr/>
        </p:nvSpPr>
        <p:spPr bwMode="auto">
          <a:xfrm>
            <a:off x="3276600" y="2852738"/>
            <a:ext cx="360363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" name="Стрелка вниз 10"/>
          <p:cNvSpPr>
            <a:spLocks noChangeArrowheads="1"/>
          </p:cNvSpPr>
          <p:nvPr/>
        </p:nvSpPr>
        <p:spPr bwMode="auto">
          <a:xfrm>
            <a:off x="971550" y="2852738"/>
            <a:ext cx="360363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Вертикальный свиток 20"/>
          <p:cNvSpPr>
            <a:spLocks noChangeArrowheads="1"/>
          </p:cNvSpPr>
          <p:nvPr/>
        </p:nvSpPr>
        <p:spPr bwMode="auto">
          <a:xfrm>
            <a:off x="250825" y="5229225"/>
            <a:ext cx="1871663" cy="1081088"/>
          </a:xfrm>
          <a:prstGeom prst="verticalScroll">
            <a:avLst>
              <a:gd name="adj" fmla="val 12500"/>
            </a:avLst>
          </a:prstGeom>
          <a:solidFill>
            <a:srgbClr val="FF6600"/>
          </a:solidFill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4553" name="Text Box 41"/>
          <p:cNvSpPr txBox="1">
            <a:spLocks noChangeArrowheads="1"/>
          </p:cNvSpPr>
          <p:nvPr/>
        </p:nvSpPr>
        <p:spPr bwMode="auto">
          <a:xfrm>
            <a:off x="468313" y="5445125"/>
            <a:ext cx="14398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1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Перечень подлежащих исследованиям ВОПФ</a:t>
            </a:r>
          </a:p>
        </p:txBody>
      </p:sp>
      <p:sp>
        <p:nvSpPr>
          <p:cNvPr id="8" name="Стрелка вниз 10"/>
          <p:cNvSpPr>
            <a:spLocks noChangeArrowheads="1"/>
          </p:cNvSpPr>
          <p:nvPr/>
        </p:nvSpPr>
        <p:spPr bwMode="auto">
          <a:xfrm>
            <a:off x="1042988" y="4797425"/>
            <a:ext cx="360362" cy="28733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50825" y="1844675"/>
            <a:ext cx="8497888" cy="283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/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Идентификация </a:t>
            </a:r>
            <a:r>
              <a:rPr lang="ru-RU" i="1">
                <a:solidFill>
                  <a:srgbClr val="FC04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 осуществляется</a:t>
            </a:r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при условиях:</a:t>
            </a:r>
          </a:p>
          <a:p>
            <a:pPr algn="l"/>
            <a:endParaRPr lang="ru-RU" i="1">
              <a:solidFill>
                <a:srgbClr val="FDE65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/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Наличие рабочих мест работников, профессии, должности, специальности в списках для досрочного назначения пенсии;</a:t>
            </a:r>
          </a:p>
          <a:p>
            <a:pPr algn="l"/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Наличие рабочих мест, в связи с работой на которых работникам предоставляются гарантии и компенсации за работу с вредными и (или) опасными условиями труда;</a:t>
            </a:r>
          </a:p>
          <a:p>
            <a:pPr algn="l"/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Наличие рабочих мест, на которых по результатам ранее проведенных аттестации рабочих мест по условиям труда или специальной оценки условий труда были установлены вредные и (или) опасные условия труда.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115888"/>
            <a:ext cx="896461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Идентификация потенциально вредных и(или) опасных производственных факторов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79388" y="908050"/>
            <a:ext cx="8713787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/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 идентификации заносятся в раздел </a:t>
            </a:r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«</a:t>
            </a:r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Перечень рабочих мест, на которых проводилась специальная оценка условий труда</a:t>
            </a:r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»</a:t>
            </a:r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отчета о проведении специальной оценки.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50825" y="4868863"/>
            <a:ext cx="8893175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l"/>
            <a:r>
              <a:rPr lang="ru-RU" i="1">
                <a:solidFill>
                  <a:srgbClr val="FDE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Перечень подлежащих исследованиям (испытаниям) и измерениям вредных и (или) опасных факторов на рабочих местах, в этом случае, определяется экспертом в соответствии с классификатором.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FF00"/>
          </a:solidFill>
          <a:prstDash val="dash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FF00"/>
          </a:solidFill>
          <a:prstDash val="dash"/>
          <a:round/>
          <a:headEnd type="none" w="med" len="med"/>
          <a:tailEnd type="none" w="med" len="med"/>
        </a:ln>
        <a:effectLst>
          <a:outerShdw dist="20000" dir="5400000" rotWithShape="0">
            <a:srgbClr val="000000">
              <a:alpha val="37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cs typeface="Arial" charset="0"/>
          </a:defRPr>
        </a:defPPr>
      </a:lstStyle>
    </a:lnDef>
  </a:objectDefaults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2674</Words>
  <Application>Microsoft Office PowerPoint</Application>
  <PresentationFormat>Экран (4:3)</PresentationFormat>
  <Paragraphs>222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Calibri</vt:lpstr>
      <vt:lpstr>Точки</vt:lpstr>
      <vt:lpstr>Федеральный закон  от 28.12.2013 г. №426-ФЗ  «О специальной оценке условий труда»</vt:lpstr>
      <vt:lpstr>Специальная оценка условий труда</vt:lpstr>
      <vt:lpstr>Нормативные правовые акты  в развитие положений Федерального закона №426-ФЗ</vt:lpstr>
      <vt:lpstr>ПРИМЕНЕНИЕ РЕЗУЛЬТАТОВ СОУТ</vt:lpstr>
      <vt:lpstr>ПОРЯДОК ПРОВЕДЕНИЯ СОУТ</vt:lpstr>
      <vt:lpstr>ПОДГОТОВКА К ПРОВЕДЕНИЯ СОУТ</vt:lpstr>
      <vt:lpstr>ПОДГОТОВКА К ПРОВЕДЕНИЯ СОУТ</vt:lpstr>
      <vt:lpstr>Идентификация потенциально вредных и(или) опасных производственных факторов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правовые акты, вступившие в действие  с 1 января 2014 года</dc:title>
  <dc:creator>lubimov</dc:creator>
  <cp:lastModifiedBy>lubimov</cp:lastModifiedBy>
  <cp:revision>19</cp:revision>
  <dcterms:created xsi:type="dcterms:W3CDTF">2014-02-05T07:41:17Z</dcterms:created>
  <dcterms:modified xsi:type="dcterms:W3CDTF">2014-02-19T06:40:13Z</dcterms:modified>
</cp:coreProperties>
</file>